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5"/>
  </p:notesMasterIdLst>
  <p:sldIdLst>
    <p:sldId id="469" r:id="rId5"/>
    <p:sldId id="281" r:id="rId6"/>
    <p:sldId id="572" r:id="rId7"/>
    <p:sldId id="302" r:id="rId8"/>
    <p:sldId id="300" r:id="rId9"/>
    <p:sldId id="301" r:id="rId10"/>
    <p:sldId id="406" r:id="rId11"/>
    <p:sldId id="407" r:id="rId12"/>
    <p:sldId id="408" r:id="rId13"/>
    <p:sldId id="409" r:id="rId14"/>
    <p:sldId id="410" r:id="rId15"/>
    <p:sldId id="411" r:id="rId16"/>
    <p:sldId id="412" r:id="rId17"/>
    <p:sldId id="413" r:id="rId18"/>
    <p:sldId id="425" r:id="rId19"/>
    <p:sldId id="414" r:id="rId20"/>
    <p:sldId id="415" r:id="rId21"/>
    <p:sldId id="416" r:id="rId22"/>
    <p:sldId id="426" r:id="rId23"/>
    <p:sldId id="382" r:id="rId24"/>
    <p:sldId id="397" r:id="rId25"/>
    <p:sldId id="381" r:id="rId26"/>
    <p:sldId id="573" r:id="rId27"/>
    <p:sldId id="574" r:id="rId28"/>
    <p:sldId id="395" r:id="rId29"/>
    <p:sldId id="370" r:id="rId30"/>
    <p:sldId id="399" r:id="rId31"/>
    <p:sldId id="396" r:id="rId32"/>
    <p:sldId id="374" r:id="rId33"/>
    <p:sldId id="398" r:id="rId34"/>
    <p:sldId id="309" r:id="rId35"/>
    <p:sldId id="435" r:id="rId36"/>
    <p:sldId id="438" r:id="rId37"/>
    <p:sldId id="328" r:id="rId38"/>
    <p:sldId id="329" r:id="rId39"/>
    <p:sldId id="330" r:id="rId40"/>
    <p:sldId id="331" r:id="rId41"/>
    <p:sldId id="332" r:id="rId42"/>
    <p:sldId id="333" r:id="rId43"/>
    <p:sldId id="334" r:id="rId44"/>
    <p:sldId id="442" r:id="rId45"/>
    <p:sldId id="437" r:id="rId46"/>
    <p:sldId id="402" r:id="rId47"/>
    <p:sldId id="453" r:id="rId48"/>
    <p:sldId id="436" r:id="rId49"/>
    <p:sldId id="457" r:id="rId50"/>
    <p:sldId id="384" r:id="rId51"/>
    <p:sldId id="458" r:id="rId52"/>
    <p:sldId id="459" r:id="rId53"/>
    <p:sldId id="460" r:id="rId54"/>
    <p:sldId id="461" r:id="rId55"/>
    <p:sldId id="385" r:id="rId56"/>
    <p:sldId id="386" r:id="rId57"/>
    <p:sldId id="462" r:id="rId58"/>
    <p:sldId id="337" r:id="rId59"/>
    <p:sldId id="338" r:id="rId60"/>
    <p:sldId id="339" r:id="rId61"/>
    <p:sldId id="340" r:id="rId62"/>
    <p:sldId id="341" r:id="rId63"/>
    <p:sldId id="454" r:id="rId64"/>
    <p:sldId id="376" r:id="rId65"/>
    <p:sldId id="434" r:id="rId66"/>
    <p:sldId id="427" r:id="rId67"/>
    <p:sldId id="428" r:id="rId68"/>
    <p:sldId id="429" r:id="rId69"/>
    <p:sldId id="430" r:id="rId70"/>
    <p:sldId id="431" r:id="rId71"/>
    <p:sldId id="432" r:id="rId72"/>
    <p:sldId id="433" r:id="rId73"/>
    <p:sldId id="342" r:id="rId74"/>
    <p:sldId id="443" r:id="rId75"/>
    <p:sldId id="444" r:id="rId76"/>
    <p:sldId id="445" r:id="rId77"/>
    <p:sldId id="446" r:id="rId78"/>
    <p:sldId id="447" r:id="rId79"/>
    <p:sldId id="448" r:id="rId80"/>
    <p:sldId id="449" r:id="rId81"/>
    <p:sldId id="450" r:id="rId82"/>
    <p:sldId id="470" r:id="rId83"/>
    <p:sldId id="306" r:id="rId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F1CFB-68E2-490C-858C-096B8869B1F4}">
          <p14:sldIdLst>
            <p14:sldId id="469"/>
            <p14:sldId id="281"/>
            <p14:sldId id="572"/>
            <p14:sldId id="302"/>
            <p14:sldId id="300"/>
            <p14:sldId id="301"/>
          </p14:sldIdLst>
        </p14:section>
        <p14:section name="NLP Tasks Overview" id="{70AFD7ED-14FC-4060-A42B-4976C70E4F65}">
          <p14:sldIdLst>
            <p14:sldId id="406"/>
            <p14:sldId id="407"/>
            <p14:sldId id="408"/>
            <p14:sldId id="409"/>
            <p14:sldId id="410"/>
            <p14:sldId id="411"/>
            <p14:sldId id="412"/>
            <p14:sldId id="413"/>
            <p14:sldId id="425"/>
            <p14:sldId id="414"/>
            <p14:sldId id="415"/>
            <p14:sldId id="416"/>
            <p14:sldId id="426"/>
            <p14:sldId id="382"/>
            <p14:sldId id="397"/>
            <p14:sldId id="381"/>
            <p14:sldId id="573"/>
            <p14:sldId id="574"/>
            <p14:sldId id="395"/>
            <p14:sldId id="370"/>
            <p14:sldId id="399"/>
            <p14:sldId id="396"/>
            <p14:sldId id="374"/>
            <p14:sldId id="398"/>
          </p14:sldIdLst>
        </p14:section>
        <p14:section name="12.1 Fundamentals of NLP - Handing and Pre-processing" id="{28CAF4EA-27D2-4C57-B1F9-DDABD703DD32}">
          <p14:sldIdLst>
            <p14:sldId id="309"/>
            <p14:sldId id="435"/>
          </p14:sldIdLst>
        </p14:section>
        <p14:section name="12.2 Fundamentals of NLP - Language Representations" id="{1C9EDDCA-4D36-4C6D-ADAE-BF6B94807520}">
          <p14:sldIdLst>
            <p14:sldId id="438"/>
            <p14:sldId id="328"/>
            <p14:sldId id="329"/>
            <p14:sldId id="330"/>
            <p14:sldId id="331"/>
            <p14:sldId id="332"/>
            <p14:sldId id="333"/>
            <p14:sldId id="334"/>
            <p14:sldId id="442"/>
            <p14:sldId id="437"/>
          </p14:sldIdLst>
        </p14:section>
        <p14:section name="12.3 Supervised Learning" id="{5815FCA0-32F8-44A5-AF4B-C1D41371B338}">
          <p14:sldIdLst>
            <p14:sldId id="402"/>
            <p14:sldId id="453"/>
            <p14:sldId id="436"/>
            <p14:sldId id="457"/>
            <p14:sldId id="384"/>
            <p14:sldId id="458"/>
            <p14:sldId id="459"/>
            <p14:sldId id="460"/>
            <p14:sldId id="461"/>
            <p14:sldId id="385"/>
            <p14:sldId id="386"/>
            <p14:sldId id="462"/>
            <p14:sldId id="337"/>
            <p14:sldId id="338"/>
            <p14:sldId id="339"/>
            <p14:sldId id="340"/>
            <p14:sldId id="341"/>
            <p14:sldId id="454"/>
            <p14:sldId id="376"/>
          </p14:sldIdLst>
        </p14:section>
        <p14:section name="Appendix" id="{941FE61A-0957-41AC-AE32-E7E2F9218C2A}">
          <p14:sldIdLst>
            <p14:sldId id="434"/>
            <p14:sldId id="427"/>
            <p14:sldId id="428"/>
            <p14:sldId id="429"/>
            <p14:sldId id="430"/>
            <p14:sldId id="431"/>
            <p14:sldId id="432"/>
            <p14:sldId id="433"/>
          </p14:sldIdLst>
        </p14:section>
        <p14:section name="Additional - Seq2Seq Encoder-Decoder" id="{9198ED40-A7F6-4955-A63A-2A37D4B76F93}">
          <p14:sldIdLst>
            <p14:sldId id="342"/>
            <p14:sldId id="443"/>
            <p14:sldId id="444"/>
            <p14:sldId id="445"/>
            <p14:sldId id="446"/>
            <p14:sldId id="447"/>
            <p14:sldId id="448"/>
            <p14:sldId id="449"/>
            <p14:sldId id="450"/>
            <p14:sldId id="470"/>
            <p14:sldId id="30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mryn Barker" initials="T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4EB"/>
    <a:srgbClr val="9AC87A"/>
    <a:srgbClr val="E6AA00"/>
    <a:srgbClr val="3083DC"/>
    <a:srgbClr val="F14848"/>
    <a:srgbClr val="CCCCFF"/>
    <a:srgbClr val="FFCBCC"/>
    <a:srgbClr val="FFCB98"/>
    <a:srgbClr val="FDCC99"/>
    <a:srgbClr val="96FF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33" autoAdjust="0"/>
    <p:restoredTop sz="75465" autoAdjust="0"/>
  </p:normalViewPr>
  <p:slideViewPr>
    <p:cSldViewPr snapToGrid="0" snapToObjects="1">
      <p:cViewPr varScale="1">
        <p:scale>
          <a:sx n="221" d="100"/>
          <a:sy n="221" d="100"/>
        </p:scale>
        <p:origin x="2892" y="174"/>
      </p:cViewPr>
      <p:guideLst>
        <p:guide orient="horz" pos="1620"/>
        <p:guide pos="2880"/>
      </p:guideLst>
    </p:cSldViewPr>
  </p:slideViewPr>
  <p:outlineViewPr>
    <p:cViewPr>
      <p:scale>
        <a:sx n="33" d="100"/>
        <a:sy n="33" d="100"/>
      </p:scale>
      <p:origin x="0" y="-4815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a:t>Knowledge Representation</a:t>
          </a:r>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a:t>Machine Learning</a:t>
          </a:r>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a:t>Computational Linguistic</a:t>
          </a:r>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pt>
    <dgm:pt modelId="{1685BA4B-1A55-403A-8F37-68A4B35E333A}" type="pres">
      <dgm:prSet presAssocID="{65B0B4FC-730A-498D-A0A7-198257489ACD}" presName="gear1srcNode" presStyleLbl="node1" presStyleIdx="0" presStyleCnt="3"/>
      <dgm:spPr/>
    </dgm:pt>
    <dgm:pt modelId="{49612219-54EA-4B32-9261-F9EF1C95F7F3}" type="pres">
      <dgm:prSet presAssocID="{65B0B4FC-730A-498D-A0A7-198257489ACD}" presName="gear1dstNode" presStyleLbl="node1" presStyleIdx="0" presStyleCnt="3"/>
      <dgm:spPr/>
    </dgm:pt>
    <dgm:pt modelId="{A9EBE5A5-C389-45D7-B2F7-DA86DD4E5488}" type="pres">
      <dgm:prSet presAssocID="{DE5562C0-273D-4A1F-ACED-C0B00E549F36}" presName="gear2" presStyleLbl="node1" presStyleIdx="1" presStyleCnt="3">
        <dgm:presLayoutVars>
          <dgm:chMax val="1"/>
          <dgm:bulletEnabled val="1"/>
        </dgm:presLayoutVars>
      </dgm:prSet>
      <dgm:spPr/>
    </dgm:pt>
    <dgm:pt modelId="{5E762078-2D92-495D-B36B-70E29B73E0AB}" type="pres">
      <dgm:prSet presAssocID="{DE5562C0-273D-4A1F-ACED-C0B00E549F36}" presName="gear2srcNode" presStyleLbl="node1" presStyleIdx="1" presStyleCnt="3"/>
      <dgm:spPr/>
    </dgm:pt>
    <dgm:pt modelId="{BBAC9ED9-E5E6-4F29-868A-795200BE26DE}" type="pres">
      <dgm:prSet presAssocID="{DE5562C0-273D-4A1F-ACED-C0B00E549F36}" presName="gear2dstNode" presStyleLbl="node1" presStyleIdx="1" presStyleCnt="3"/>
      <dgm:spPr/>
    </dgm:pt>
    <dgm:pt modelId="{87F6E066-22A2-4845-B832-3F620F2CCA64}" type="pres">
      <dgm:prSet presAssocID="{815021E2-3E61-4034-8306-BF2996571586}" presName="gear3" presStyleLbl="node1" presStyleIdx="2" presStyleCnt="3"/>
      <dgm:spPr/>
    </dgm:pt>
    <dgm:pt modelId="{CC05ADE6-F4B9-4933-8DDD-53DE176B5BE6}" type="pres">
      <dgm:prSet presAssocID="{815021E2-3E61-4034-8306-BF2996571586}" presName="gear3tx" presStyleLbl="node1" presStyleIdx="2" presStyleCnt="3">
        <dgm:presLayoutVars>
          <dgm:chMax val="1"/>
          <dgm:bulletEnabled val="1"/>
        </dgm:presLayoutVars>
      </dgm:prSet>
      <dgm:spPr/>
    </dgm:pt>
    <dgm:pt modelId="{31754E99-0E99-4F1E-B91E-0EE273AC8241}" type="pres">
      <dgm:prSet presAssocID="{815021E2-3E61-4034-8306-BF2996571586}" presName="gear3srcNode" presStyleLbl="node1" presStyleIdx="2" presStyleCnt="3"/>
      <dgm:spPr/>
    </dgm:pt>
    <dgm:pt modelId="{7BDF7E0C-23DA-43ED-932E-0F7AACA8CF40}" type="pres">
      <dgm:prSet presAssocID="{815021E2-3E61-4034-8306-BF2996571586}" presName="gear3dstNode" presStyleLbl="node1" presStyleIdx="2" presStyleCnt="3"/>
      <dgm:spPr/>
    </dgm:pt>
    <dgm:pt modelId="{E1EA8425-0704-4C09-884F-C8DAE9451A7D}" type="pres">
      <dgm:prSet presAssocID="{9A881F18-257E-4BF3-AA02-CA9BF3D47C46}" presName="connector1" presStyleLbl="sibTrans2D1" presStyleIdx="0" presStyleCnt="3"/>
      <dgm:spPr/>
    </dgm:pt>
    <dgm:pt modelId="{465371BC-C51D-40F1-808B-E1079A4D7A32}" type="pres">
      <dgm:prSet presAssocID="{AC9163F7-F3A0-414C-B4F1-08EDECFD882E}" presName="connector2" presStyleLbl="sibTrans2D1" presStyleIdx="1" presStyleCnt="3"/>
      <dgm:spPr/>
    </dgm:pt>
    <dgm:pt modelId="{A861EBF1-ACB0-4483-8871-E2ED5342F1EE}" type="pres">
      <dgm:prSet presAssocID="{84F8989F-9866-4D89-80DD-C19F03B68FB4}" presName="connector3" presStyleLbl="sibTrans2D1" presStyleIdx="2" presStyleCnt="3"/>
      <dgm:spPr/>
    </dgm:pt>
  </dgm:ptLst>
  <dgm:cxnLst>
    <dgm:cxn modelId="{03243206-7A34-BA4B-9970-D42743B135E1}" type="presOf" srcId="{9A881F18-257E-4BF3-AA02-CA9BF3D47C46}" destId="{E1EA8425-0704-4C09-884F-C8DAE9451A7D}" srcOrd="0" destOrd="0" presId="urn:microsoft.com/office/officeart/2005/8/layout/gear1"/>
    <dgm:cxn modelId="{54200B1C-7B0C-4742-ABA0-BD95529AACC7}" type="presOf" srcId="{815021E2-3E61-4034-8306-BF2996571586}" destId="{CC05ADE6-F4B9-4933-8DDD-53DE176B5BE6}" srcOrd="1" destOrd="0" presId="urn:microsoft.com/office/officeart/2005/8/layout/gear1"/>
    <dgm:cxn modelId="{9BC92844-9EB3-714D-9309-446F1AFB7031}" type="presOf" srcId="{DE5562C0-273D-4A1F-ACED-C0B00E549F36}" destId="{5E762078-2D92-495D-B36B-70E29B73E0AB}" srcOrd="1" destOrd="0" presId="urn:microsoft.com/office/officeart/2005/8/layout/gear1"/>
    <dgm:cxn modelId="{389B6B48-778A-6447-9FB5-1E958F33DF94}" type="presOf" srcId="{65B0B4FC-730A-498D-A0A7-198257489ACD}" destId="{1685BA4B-1A55-403A-8F37-68A4B35E333A}" srcOrd="1" destOrd="0" presId="urn:microsoft.com/office/officeart/2005/8/layout/gear1"/>
    <dgm:cxn modelId="{54961552-0AE5-C446-A274-4B502E976A3B}" type="presOf" srcId="{815021E2-3E61-4034-8306-BF2996571586}" destId="{7BDF7E0C-23DA-43ED-932E-0F7AACA8CF40}" srcOrd="3" destOrd="0" presId="urn:microsoft.com/office/officeart/2005/8/layout/gear1"/>
    <dgm:cxn modelId="{BE41A287-7AF3-E445-A002-1F36CFD9B1D4}" type="presOf" srcId="{65B0B4FC-730A-498D-A0A7-198257489ACD}" destId="{AADEACB4-3D1E-40AA-A8E5-5741D8D2AD7B}" srcOrd="0" destOrd="0" presId="urn:microsoft.com/office/officeart/2005/8/layout/gear1"/>
    <dgm:cxn modelId="{11EA4D8D-8D14-BC43-9A87-F7A05FA81F2B}" type="presOf" srcId="{76E160B1-E4B9-46F8-80CD-35B1BA1FAB67}" destId="{16D4F48F-05E2-4722-B031-82FF2AC7CBE0}" srcOrd="0" destOrd="0" presId="urn:microsoft.com/office/officeart/2005/8/layout/gear1"/>
    <dgm:cxn modelId="{B42CC893-FCDA-A447-84C8-4CA98AB6EDFF}" type="presOf" srcId="{DE5562C0-273D-4A1F-ACED-C0B00E549F36}" destId="{A9EBE5A5-C389-45D7-B2F7-DA86DD4E5488}"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1B941D99-CC85-0848-B8A0-45C723778F9A}" type="presOf" srcId="{DE5562C0-273D-4A1F-ACED-C0B00E549F36}" destId="{BBAC9ED9-E5E6-4F29-868A-795200BE26DE}" srcOrd="2"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5A087AA5-8C8D-3E4A-B5E2-373E194504B5}" type="presOf" srcId="{84F8989F-9866-4D89-80DD-C19F03B68FB4}" destId="{A861EBF1-ACB0-4483-8871-E2ED5342F1EE}" srcOrd="0" destOrd="0" presId="urn:microsoft.com/office/officeart/2005/8/layout/gear1"/>
    <dgm:cxn modelId="{19CC58B2-152D-304E-909D-F2B5EA416580}" type="presOf" srcId="{AC9163F7-F3A0-414C-B4F1-08EDECFD882E}" destId="{465371BC-C51D-40F1-808B-E1079A4D7A32}"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ADC2C9EA-F30F-7346-96E6-D03F420B8A3C}" type="presOf" srcId="{815021E2-3E61-4034-8306-BF2996571586}" destId="{87F6E066-22A2-4845-B832-3F620F2CCA64}" srcOrd="0" destOrd="0" presId="urn:microsoft.com/office/officeart/2005/8/layout/gear1"/>
    <dgm:cxn modelId="{1CA0DCEE-332A-0543-90AE-9F18E83DFAC8}" type="presOf" srcId="{65B0B4FC-730A-498D-A0A7-198257489ACD}" destId="{49612219-54EA-4B32-9261-F9EF1C95F7F3}" srcOrd="2" destOrd="0" presId="urn:microsoft.com/office/officeart/2005/8/layout/gear1"/>
    <dgm:cxn modelId="{6B91BAF4-D9DB-6B47-BB9F-098D750BA184}" type="presOf" srcId="{815021E2-3E61-4034-8306-BF2996571586}" destId="{31754E99-0E99-4F1E-B91E-0EE273AC8241}" srcOrd="2" destOrd="0" presId="urn:microsoft.com/office/officeart/2005/8/layout/gear1"/>
    <dgm:cxn modelId="{D0E4EA14-94F1-594E-83C7-7CB5B59374AF}" type="presParOf" srcId="{16D4F48F-05E2-4722-B031-82FF2AC7CBE0}" destId="{AADEACB4-3D1E-40AA-A8E5-5741D8D2AD7B}" srcOrd="0" destOrd="0" presId="urn:microsoft.com/office/officeart/2005/8/layout/gear1"/>
    <dgm:cxn modelId="{1474771B-9B70-074C-B6F9-56CAD39A6DEF}" type="presParOf" srcId="{16D4F48F-05E2-4722-B031-82FF2AC7CBE0}" destId="{1685BA4B-1A55-403A-8F37-68A4B35E333A}" srcOrd="1" destOrd="0" presId="urn:microsoft.com/office/officeart/2005/8/layout/gear1"/>
    <dgm:cxn modelId="{54083336-44AD-4E4A-8D7D-A153CCCCAFBB}" type="presParOf" srcId="{16D4F48F-05E2-4722-B031-82FF2AC7CBE0}" destId="{49612219-54EA-4B32-9261-F9EF1C95F7F3}" srcOrd="2" destOrd="0" presId="urn:microsoft.com/office/officeart/2005/8/layout/gear1"/>
    <dgm:cxn modelId="{56BFEB50-6F5E-E647-B279-F1DB2CFC85C1}" type="presParOf" srcId="{16D4F48F-05E2-4722-B031-82FF2AC7CBE0}" destId="{A9EBE5A5-C389-45D7-B2F7-DA86DD4E5488}" srcOrd="3" destOrd="0" presId="urn:microsoft.com/office/officeart/2005/8/layout/gear1"/>
    <dgm:cxn modelId="{DEFAA4D7-7E1C-7D49-964F-A8A64DBFEF50}" type="presParOf" srcId="{16D4F48F-05E2-4722-B031-82FF2AC7CBE0}" destId="{5E762078-2D92-495D-B36B-70E29B73E0AB}" srcOrd="4" destOrd="0" presId="urn:microsoft.com/office/officeart/2005/8/layout/gear1"/>
    <dgm:cxn modelId="{ECD75CB4-12DE-A241-B201-CCDCB0B0B33E}" type="presParOf" srcId="{16D4F48F-05E2-4722-B031-82FF2AC7CBE0}" destId="{BBAC9ED9-E5E6-4F29-868A-795200BE26DE}" srcOrd="5" destOrd="0" presId="urn:microsoft.com/office/officeart/2005/8/layout/gear1"/>
    <dgm:cxn modelId="{6E507A29-97D9-764D-83E3-21D21F303970}" type="presParOf" srcId="{16D4F48F-05E2-4722-B031-82FF2AC7CBE0}" destId="{87F6E066-22A2-4845-B832-3F620F2CCA64}" srcOrd="6" destOrd="0" presId="urn:microsoft.com/office/officeart/2005/8/layout/gear1"/>
    <dgm:cxn modelId="{0E0B1E48-45E3-F148-9F6C-E1A868B72AE2}" type="presParOf" srcId="{16D4F48F-05E2-4722-B031-82FF2AC7CBE0}" destId="{CC05ADE6-F4B9-4933-8DDD-53DE176B5BE6}" srcOrd="7" destOrd="0" presId="urn:microsoft.com/office/officeart/2005/8/layout/gear1"/>
    <dgm:cxn modelId="{093B1043-0006-7541-9307-A89B65CD20A5}" type="presParOf" srcId="{16D4F48F-05E2-4722-B031-82FF2AC7CBE0}" destId="{31754E99-0E99-4F1E-B91E-0EE273AC8241}" srcOrd="8" destOrd="0" presId="urn:microsoft.com/office/officeart/2005/8/layout/gear1"/>
    <dgm:cxn modelId="{2AFF4862-88A1-7D4B-8C51-25467E3975AA}" type="presParOf" srcId="{16D4F48F-05E2-4722-B031-82FF2AC7CBE0}" destId="{7BDF7E0C-23DA-43ED-932E-0F7AACA8CF40}" srcOrd="9" destOrd="0" presId="urn:microsoft.com/office/officeart/2005/8/layout/gear1"/>
    <dgm:cxn modelId="{091F5C05-6D79-334E-9F7F-103D3C651CDE}" type="presParOf" srcId="{16D4F48F-05E2-4722-B031-82FF2AC7CBE0}" destId="{E1EA8425-0704-4C09-884F-C8DAE9451A7D}" srcOrd="10" destOrd="0" presId="urn:microsoft.com/office/officeart/2005/8/layout/gear1"/>
    <dgm:cxn modelId="{4DC29D84-EF6D-A843-A2CE-5B8DB6F0ECFB}" type="presParOf" srcId="{16D4F48F-05E2-4722-B031-82FF2AC7CBE0}" destId="{465371BC-C51D-40F1-808B-E1079A4D7A32}" srcOrd="11" destOrd="0" presId="urn:microsoft.com/office/officeart/2005/8/layout/gear1"/>
    <dgm:cxn modelId="{89897DB9-B4D9-CF41-8137-DF2AF0092765}"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2B0B9B-73EF-4ACB-87A4-F4F34562DA59}"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AU"/>
        </a:p>
      </dgm:t>
    </dgm:pt>
    <dgm:pt modelId="{1222FB3F-B8BA-4E43-A98D-66C77C3C516F}">
      <dgm:prSet phldrT="[Text]"/>
      <dgm:spPr/>
      <dgm:t>
        <a:bodyPr/>
        <a:lstStyle/>
        <a:p>
          <a:r>
            <a:rPr lang="en-AU" dirty="0"/>
            <a:t>Natural Language</a:t>
          </a:r>
        </a:p>
      </dgm:t>
    </dgm:pt>
    <dgm:pt modelId="{906F94D0-56E6-4A43-822A-6F56C1A10C3F}" type="parTrans" cxnId="{89996FDF-F4E8-4200-961C-B1D7B50B60FE}">
      <dgm:prSet/>
      <dgm:spPr/>
      <dgm:t>
        <a:bodyPr/>
        <a:lstStyle/>
        <a:p>
          <a:endParaRPr lang="en-AU"/>
        </a:p>
      </dgm:t>
    </dgm:pt>
    <dgm:pt modelId="{554A7FC3-E3E3-4275-84E7-A119443449A2}" type="sibTrans" cxnId="{89996FDF-F4E8-4200-961C-B1D7B50B60FE}">
      <dgm:prSet/>
      <dgm:spPr/>
      <dgm:t>
        <a:bodyPr/>
        <a:lstStyle/>
        <a:p>
          <a:endParaRPr lang="en-AU"/>
        </a:p>
      </dgm:t>
    </dgm:pt>
    <dgm:pt modelId="{F4BD694C-0B6A-4FBE-9F60-969055A00965}">
      <dgm:prSet phldrT="[Text]"/>
      <dgm:spPr/>
      <dgm:t>
        <a:bodyPr/>
        <a:lstStyle/>
        <a:p>
          <a:r>
            <a:rPr lang="en-AU" dirty="0"/>
            <a:t>General</a:t>
          </a:r>
        </a:p>
      </dgm:t>
    </dgm:pt>
    <dgm:pt modelId="{AE4D9BB5-A6CD-4ECF-9D0F-9ADD9696DD47}" type="parTrans" cxnId="{88D6116F-EFBE-41F2-8F2B-C71199BADFDC}">
      <dgm:prSet/>
      <dgm:spPr/>
      <dgm:t>
        <a:bodyPr/>
        <a:lstStyle/>
        <a:p>
          <a:endParaRPr lang="en-AU"/>
        </a:p>
      </dgm:t>
    </dgm:pt>
    <dgm:pt modelId="{21C5D01B-E163-425D-BF75-B2DE866B4619}" type="sibTrans" cxnId="{88D6116F-EFBE-41F2-8F2B-C71199BADFDC}">
      <dgm:prSet/>
      <dgm:spPr/>
      <dgm:t>
        <a:bodyPr/>
        <a:lstStyle/>
        <a:p>
          <a:endParaRPr lang="en-AU"/>
        </a:p>
      </dgm:t>
    </dgm:pt>
    <dgm:pt modelId="{DA2429E9-56A4-46A9-BC50-C4E9085A24A8}">
      <dgm:prSet phldrT="[Text]"/>
      <dgm:spPr/>
      <dgm:t>
        <a:bodyPr/>
        <a:lstStyle/>
        <a:p>
          <a:r>
            <a:rPr lang="en-AU" dirty="0"/>
            <a:t>Grammatically Correct</a:t>
          </a:r>
        </a:p>
      </dgm:t>
    </dgm:pt>
    <dgm:pt modelId="{6AC44589-0D03-4C41-A836-D7A44D3430BC}" type="parTrans" cxnId="{7D27E3D6-BAEE-459B-876E-480E87A4F900}">
      <dgm:prSet/>
      <dgm:spPr/>
      <dgm:t>
        <a:bodyPr/>
        <a:lstStyle/>
        <a:p>
          <a:endParaRPr lang="en-AU"/>
        </a:p>
      </dgm:t>
    </dgm:pt>
    <dgm:pt modelId="{9586AC53-ABE1-49C6-850A-D82AF64C6271}" type="sibTrans" cxnId="{7D27E3D6-BAEE-459B-876E-480E87A4F900}">
      <dgm:prSet/>
      <dgm:spPr/>
      <dgm:t>
        <a:bodyPr/>
        <a:lstStyle/>
        <a:p>
          <a:endParaRPr lang="en-AU"/>
        </a:p>
      </dgm:t>
    </dgm:pt>
    <dgm:pt modelId="{9562A317-595E-470B-A305-DD0868D9C586}">
      <dgm:prSet phldrT="[Text]"/>
      <dgm:spPr/>
      <dgm:t>
        <a:bodyPr/>
        <a:lstStyle/>
        <a:p>
          <a:r>
            <a:rPr lang="en-AU" dirty="0"/>
            <a:t>Technical Language</a:t>
          </a:r>
        </a:p>
      </dgm:t>
    </dgm:pt>
    <dgm:pt modelId="{C8FFEE14-000E-4469-A4CA-83B7F35F8E3C}" type="parTrans" cxnId="{40ED0127-4367-47FC-957E-10A07721213D}">
      <dgm:prSet/>
      <dgm:spPr/>
      <dgm:t>
        <a:bodyPr/>
        <a:lstStyle/>
        <a:p>
          <a:endParaRPr lang="en-AU"/>
        </a:p>
      </dgm:t>
    </dgm:pt>
    <dgm:pt modelId="{12CC92A5-7DBA-4F4A-B099-989A6E7454BC}" type="sibTrans" cxnId="{40ED0127-4367-47FC-957E-10A07721213D}">
      <dgm:prSet/>
      <dgm:spPr/>
      <dgm:t>
        <a:bodyPr/>
        <a:lstStyle/>
        <a:p>
          <a:endParaRPr lang="en-AU"/>
        </a:p>
      </dgm:t>
    </dgm:pt>
    <dgm:pt modelId="{5A1C965E-929C-4800-AFF3-D3D91BED076F}">
      <dgm:prSet phldrT="[Text]"/>
      <dgm:spPr/>
      <dgm:t>
        <a:bodyPr/>
        <a:lstStyle/>
        <a:p>
          <a:pPr>
            <a:buFont typeface="Wingdings" panose="05000000000000000000" pitchFamily="2" charset="2"/>
            <a:buChar char="ü"/>
          </a:pPr>
          <a:r>
            <a:rPr lang="en-AU" dirty="0"/>
            <a:t>Domain Specific</a:t>
          </a:r>
        </a:p>
      </dgm:t>
    </dgm:pt>
    <dgm:pt modelId="{F0E7CC39-AE1D-4E74-8CD4-7AD4DB21CA4C}" type="parTrans" cxnId="{77286343-9A58-4B35-96DE-92230F283EB5}">
      <dgm:prSet/>
      <dgm:spPr/>
      <dgm:t>
        <a:bodyPr/>
        <a:lstStyle/>
        <a:p>
          <a:endParaRPr lang="en-AU"/>
        </a:p>
      </dgm:t>
    </dgm:pt>
    <dgm:pt modelId="{063E8B40-DCF1-49C1-B139-383F7BDF19F5}" type="sibTrans" cxnId="{77286343-9A58-4B35-96DE-92230F283EB5}">
      <dgm:prSet/>
      <dgm:spPr/>
      <dgm:t>
        <a:bodyPr/>
        <a:lstStyle/>
        <a:p>
          <a:endParaRPr lang="en-AU"/>
        </a:p>
      </dgm:t>
    </dgm:pt>
    <dgm:pt modelId="{ECB4B70D-03C9-4839-9ACF-01B00CE8D937}">
      <dgm:prSet phldrT="[Text]"/>
      <dgm:spPr/>
      <dgm:t>
        <a:bodyPr/>
        <a:lstStyle/>
        <a:p>
          <a:r>
            <a:rPr lang="en-AU" dirty="0"/>
            <a:t>Large Vocabulary</a:t>
          </a:r>
        </a:p>
      </dgm:t>
    </dgm:pt>
    <dgm:pt modelId="{7624F801-E1F4-487A-95AB-FE0A923144E8}" type="parTrans" cxnId="{248943E1-6010-476A-BAAE-C41AAD7F7EF5}">
      <dgm:prSet/>
      <dgm:spPr/>
      <dgm:t>
        <a:bodyPr/>
        <a:lstStyle/>
        <a:p>
          <a:endParaRPr lang="en-AU"/>
        </a:p>
      </dgm:t>
    </dgm:pt>
    <dgm:pt modelId="{22E671AD-3FAC-4BF6-8C46-DA651C5CEE82}" type="sibTrans" cxnId="{248943E1-6010-476A-BAAE-C41AAD7F7EF5}">
      <dgm:prSet/>
      <dgm:spPr/>
      <dgm:t>
        <a:bodyPr/>
        <a:lstStyle/>
        <a:p>
          <a:endParaRPr lang="en-AU"/>
        </a:p>
      </dgm:t>
    </dgm:pt>
    <dgm:pt modelId="{036D60A9-1486-4556-A482-CB1F7DD3A7E2}">
      <dgm:prSet phldrT="[Text]"/>
      <dgm:spPr/>
      <dgm:t>
        <a:bodyPr/>
        <a:lstStyle/>
        <a:p>
          <a:r>
            <a:rPr lang="en-AU" dirty="0"/>
            <a:t>Not noisy</a:t>
          </a:r>
        </a:p>
      </dgm:t>
    </dgm:pt>
    <dgm:pt modelId="{424A5893-BF52-4201-B692-FC6377401A50}" type="parTrans" cxnId="{3DABE644-9D09-43AD-AEEA-067126A5FD9E}">
      <dgm:prSet/>
      <dgm:spPr/>
      <dgm:t>
        <a:bodyPr/>
        <a:lstStyle/>
        <a:p>
          <a:endParaRPr lang="en-AU"/>
        </a:p>
      </dgm:t>
    </dgm:pt>
    <dgm:pt modelId="{A6451F83-6021-49AF-B47D-4212E40F828B}" type="sibTrans" cxnId="{3DABE644-9D09-43AD-AEEA-067126A5FD9E}">
      <dgm:prSet/>
      <dgm:spPr/>
      <dgm:t>
        <a:bodyPr/>
        <a:lstStyle/>
        <a:p>
          <a:endParaRPr lang="en-AU"/>
        </a:p>
      </dgm:t>
    </dgm:pt>
    <dgm:pt modelId="{BE2279B8-E0C6-429E-9D02-C4E5A3A7AB85}">
      <dgm:prSet phldrT="[Text]"/>
      <dgm:spPr/>
      <dgm:t>
        <a:bodyPr/>
        <a:lstStyle/>
        <a:p>
          <a:r>
            <a:rPr lang="en-AU" dirty="0"/>
            <a:t>Examples: Wikipedia</a:t>
          </a:r>
        </a:p>
      </dgm:t>
    </dgm:pt>
    <dgm:pt modelId="{378DFA79-D883-4069-935F-8BE75D383DB4}" type="parTrans" cxnId="{1A6CE83B-066B-4D64-B963-C670DE627249}">
      <dgm:prSet/>
      <dgm:spPr/>
      <dgm:t>
        <a:bodyPr/>
        <a:lstStyle/>
        <a:p>
          <a:endParaRPr lang="en-AU"/>
        </a:p>
      </dgm:t>
    </dgm:pt>
    <dgm:pt modelId="{626E3775-4D9E-4330-9B1F-AE85704CF757}" type="sibTrans" cxnId="{1A6CE83B-066B-4D64-B963-C670DE627249}">
      <dgm:prSet/>
      <dgm:spPr/>
      <dgm:t>
        <a:bodyPr/>
        <a:lstStyle/>
        <a:p>
          <a:endParaRPr lang="en-AU"/>
        </a:p>
      </dgm:t>
    </dgm:pt>
    <dgm:pt modelId="{E32D4905-E985-478E-BAA9-31A6A41DD8FA}">
      <dgm:prSet phldrT="[Text]"/>
      <dgm:spPr/>
      <dgm:t>
        <a:bodyPr/>
        <a:lstStyle/>
        <a:p>
          <a:pPr>
            <a:buFont typeface="Wingdings" panose="05000000000000000000" pitchFamily="2" charset="2"/>
            <a:buChar char="ü"/>
          </a:pPr>
          <a:r>
            <a:rPr lang="en-AU" dirty="0"/>
            <a:t>Small Vocabulary</a:t>
          </a:r>
        </a:p>
      </dgm:t>
    </dgm:pt>
    <dgm:pt modelId="{9B16071E-7964-407C-B1EE-E8E9B2C1D7AF}" type="parTrans" cxnId="{41658CB5-0996-4E34-997C-6B8B608F5329}">
      <dgm:prSet/>
      <dgm:spPr/>
      <dgm:t>
        <a:bodyPr/>
        <a:lstStyle/>
        <a:p>
          <a:endParaRPr lang="en-AU"/>
        </a:p>
      </dgm:t>
    </dgm:pt>
    <dgm:pt modelId="{D08B2F87-DE83-4C51-BFDA-2D2549FC028B}" type="sibTrans" cxnId="{41658CB5-0996-4E34-997C-6B8B608F5329}">
      <dgm:prSet/>
      <dgm:spPr/>
      <dgm:t>
        <a:bodyPr/>
        <a:lstStyle/>
        <a:p>
          <a:endParaRPr lang="en-AU"/>
        </a:p>
      </dgm:t>
    </dgm:pt>
    <dgm:pt modelId="{DAB801ED-576F-4556-8F3A-DE8A6633EDA0}">
      <dgm:prSet phldrT="[Text]"/>
      <dgm:spPr/>
      <dgm:t>
        <a:bodyPr/>
        <a:lstStyle/>
        <a:p>
          <a:pPr>
            <a:buFontTx/>
            <a:buChar char="×"/>
          </a:pPr>
          <a:r>
            <a:rPr lang="en-AU" dirty="0">
              <a:solidFill>
                <a:srgbClr val="C00000"/>
              </a:solidFill>
            </a:rPr>
            <a:t>Jargons, Misspelling </a:t>
          </a:r>
        </a:p>
      </dgm:t>
    </dgm:pt>
    <dgm:pt modelId="{1D97857F-0D01-4CF4-B622-22E95C3F69A8}" type="parTrans" cxnId="{E69570BD-2D28-4304-9320-B41D107F72DF}">
      <dgm:prSet/>
      <dgm:spPr/>
      <dgm:t>
        <a:bodyPr/>
        <a:lstStyle/>
        <a:p>
          <a:endParaRPr lang="en-AU"/>
        </a:p>
      </dgm:t>
    </dgm:pt>
    <dgm:pt modelId="{94393AC6-45B4-481A-8507-83E486EEFD55}" type="sibTrans" cxnId="{E69570BD-2D28-4304-9320-B41D107F72DF}">
      <dgm:prSet/>
      <dgm:spPr/>
      <dgm:t>
        <a:bodyPr/>
        <a:lstStyle/>
        <a:p>
          <a:endParaRPr lang="en-AU"/>
        </a:p>
      </dgm:t>
    </dgm:pt>
    <dgm:pt modelId="{40E33443-4840-4146-A002-678EB45DDB0C}">
      <dgm:prSet phldrT="[Text]"/>
      <dgm:spPr/>
      <dgm:t>
        <a:bodyPr/>
        <a:lstStyle/>
        <a:p>
          <a:r>
            <a:rPr lang="en-AU" dirty="0"/>
            <a:t>Examples: Safety logs, Maintenance work orders, geological reports</a:t>
          </a:r>
        </a:p>
      </dgm:t>
    </dgm:pt>
    <dgm:pt modelId="{C71EBCA2-3ECA-456A-97BA-DAD8DB207CF0}" type="parTrans" cxnId="{E9A13926-D7B1-40E3-810F-0CA83683F727}">
      <dgm:prSet/>
      <dgm:spPr/>
      <dgm:t>
        <a:bodyPr/>
        <a:lstStyle/>
        <a:p>
          <a:endParaRPr lang="en-AU"/>
        </a:p>
      </dgm:t>
    </dgm:pt>
    <dgm:pt modelId="{22E60509-693F-49A9-89B7-300DF97F321D}" type="sibTrans" cxnId="{E9A13926-D7B1-40E3-810F-0CA83683F727}">
      <dgm:prSet/>
      <dgm:spPr/>
      <dgm:t>
        <a:bodyPr/>
        <a:lstStyle/>
        <a:p>
          <a:endParaRPr lang="en-AU"/>
        </a:p>
      </dgm:t>
    </dgm:pt>
    <dgm:pt modelId="{754B67B4-2E22-4F92-BA26-C7A685E339D6}">
      <dgm:prSet phldrT="[Text]"/>
      <dgm:spPr/>
      <dgm:t>
        <a:bodyPr/>
        <a:lstStyle/>
        <a:p>
          <a:pPr>
            <a:buFontTx/>
            <a:buChar char="×"/>
          </a:pPr>
          <a:r>
            <a:rPr lang="en-AU" dirty="0">
              <a:solidFill>
                <a:srgbClr val="C00000"/>
              </a:solidFill>
            </a:rPr>
            <a:t>Terse</a:t>
          </a:r>
        </a:p>
      </dgm:t>
    </dgm:pt>
    <dgm:pt modelId="{D31E45C0-CE6B-4261-929A-C6A9ECC5F1FB}" type="parTrans" cxnId="{B0E2AFE0-2823-4CCD-96AA-51E44F4C10A8}">
      <dgm:prSet/>
      <dgm:spPr/>
      <dgm:t>
        <a:bodyPr/>
        <a:lstStyle/>
        <a:p>
          <a:endParaRPr lang="en-AU"/>
        </a:p>
      </dgm:t>
    </dgm:pt>
    <dgm:pt modelId="{703F0603-6A4E-4D8E-AFFB-2987E5BEC490}" type="sibTrans" cxnId="{B0E2AFE0-2823-4CCD-96AA-51E44F4C10A8}">
      <dgm:prSet/>
      <dgm:spPr/>
      <dgm:t>
        <a:bodyPr/>
        <a:lstStyle/>
        <a:p>
          <a:endParaRPr lang="en-AU"/>
        </a:p>
      </dgm:t>
    </dgm:pt>
    <dgm:pt modelId="{2360CD69-8F8D-458C-BBB5-0C86994E632D}" type="pres">
      <dgm:prSet presAssocID="{192B0B9B-73EF-4ACB-87A4-F4F34562DA59}" presName="Name0" presStyleCnt="0">
        <dgm:presLayoutVars>
          <dgm:dir/>
          <dgm:animLvl val="lvl"/>
          <dgm:resizeHandles val="exact"/>
        </dgm:presLayoutVars>
      </dgm:prSet>
      <dgm:spPr/>
    </dgm:pt>
    <dgm:pt modelId="{544CA75E-DBCB-4132-AE9E-AB7B066C8083}" type="pres">
      <dgm:prSet presAssocID="{1222FB3F-B8BA-4E43-A98D-66C77C3C516F}" presName="composite" presStyleCnt="0"/>
      <dgm:spPr/>
    </dgm:pt>
    <dgm:pt modelId="{97DDF5E8-DCE1-4E97-AF93-D7A043ED2D3F}" type="pres">
      <dgm:prSet presAssocID="{1222FB3F-B8BA-4E43-A98D-66C77C3C516F}" presName="parTx" presStyleLbl="alignNode1" presStyleIdx="0" presStyleCnt="2">
        <dgm:presLayoutVars>
          <dgm:chMax val="0"/>
          <dgm:chPref val="0"/>
          <dgm:bulletEnabled val="1"/>
        </dgm:presLayoutVars>
      </dgm:prSet>
      <dgm:spPr/>
    </dgm:pt>
    <dgm:pt modelId="{22A98301-F82C-4E88-A925-882ACF4545C7}" type="pres">
      <dgm:prSet presAssocID="{1222FB3F-B8BA-4E43-A98D-66C77C3C516F}" presName="desTx" presStyleLbl="alignAccFollowNode1" presStyleIdx="0" presStyleCnt="2">
        <dgm:presLayoutVars>
          <dgm:bulletEnabled val="1"/>
        </dgm:presLayoutVars>
      </dgm:prSet>
      <dgm:spPr/>
    </dgm:pt>
    <dgm:pt modelId="{D341B9A0-BEA7-412B-A647-F880A5884F4E}" type="pres">
      <dgm:prSet presAssocID="{554A7FC3-E3E3-4275-84E7-A119443449A2}" presName="space" presStyleCnt="0"/>
      <dgm:spPr/>
    </dgm:pt>
    <dgm:pt modelId="{70AC678F-EF52-4546-B1FD-ED66A92E17BE}" type="pres">
      <dgm:prSet presAssocID="{9562A317-595E-470B-A305-DD0868D9C586}" presName="composite" presStyleCnt="0"/>
      <dgm:spPr/>
    </dgm:pt>
    <dgm:pt modelId="{5102F491-61DC-4795-81F1-EBF821C3B055}" type="pres">
      <dgm:prSet presAssocID="{9562A317-595E-470B-A305-DD0868D9C586}" presName="parTx" presStyleLbl="alignNode1" presStyleIdx="1" presStyleCnt="2" custScaleX="108855">
        <dgm:presLayoutVars>
          <dgm:chMax val="0"/>
          <dgm:chPref val="0"/>
          <dgm:bulletEnabled val="1"/>
        </dgm:presLayoutVars>
      </dgm:prSet>
      <dgm:spPr/>
    </dgm:pt>
    <dgm:pt modelId="{35D61761-476D-4F45-86F8-8B7313587569}" type="pres">
      <dgm:prSet presAssocID="{9562A317-595E-470B-A305-DD0868D9C586}" presName="desTx" presStyleLbl="alignAccFollowNode1" presStyleIdx="1" presStyleCnt="2" custScaleX="108855">
        <dgm:presLayoutVars>
          <dgm:bulletEnabled val="1"/>
        </dgm:presLayoutVars>
      </dgm:prSet>
      <dgm:spPr/>
    </dgm:pt>
  </dgm:ptLst>
  <dgm:cxnLst>
    <dgm:cxn modelId="{4473C507-D251-428F-BCE4-439152671C79}" type="presOf" srcId="{DAB801ED-576F-4556-8F3A-DE8A6633EDA0}" destId="{35D61761-476D-4F45-86F8-8B7313587569}" srcOrd="0" destOrd="3" presId="urn:microsoft.com/office/officeart/2005/8/layout/hList1"/>
    <dgm:cxn modelId="{1C835022-CA78-4BD0-B3D9-76AACDBC62CF}" type="presOf" srcId="{1222FB3F-B8BA-4E43-A98D-66C77C3C516F}" destId="{97DDF5E8-DCE1-4E97-AF93-D7A043ED2D3F}" srcOrd="0" destOrd="0" presId="urn:microsoft.com/office/officeart/2005/8/layout/hList1"/>
    <dgm:cxn modelId="{E9A13926-D7B1-40E3-810F-0CA83683F727}" srcId="{9562A317-595E-470B-A305-DD0868D9C586}" destId="{40E33443-4840-4146-A002-678EB45DDB0C}" srcOrd="4" destOrd="0" parTransId="{C71EBCA2-3ECA-456A-97BA-DAD8DB207CF0}" sibTransId="{22E60509-693F-49A9-89B7-300DF97F321D}"/>
    <dgm:cxn modelId="{40ED0127-4367-47FC-957E-10A07721213D}" srcId="{192B0B9B-73EF-4ACB-87A4-F4F34562DA59}" destId="{9562A317-595E-470B-A305-DD0868D9C586}" srcOrd="1" destOrd="0" parTransId="{C8FFEE14-000E-4469-A4CA-83B7F35F8E3C}" sibTransId="{12CC92A5-7DBA-4F4A-B099-989A6E7454BC}"/>
    <dgm:cxn modelId="{98C5B929-3DF5-4DC4-918C-8D7A695003A9}" type="presOf" srcId="{F4BD694C-0B6A-4FBE-9F60-969055A00965}" destId="{22A98301-F82C-4E88-A925-882ACF4545C7}" srcOrd="0" destOrd="0" presId="urn:microsoft.com/office/officeart/2005/8/layout/hList1"/>
    <dgm:cxn modelId="{1A6CE83B-066B-4D64-B963-C670DE627249}" srcId="{1222FB3F-B8BA-4E43-A98D-66C77C3C516F}" destId="{BE2279B8-E0C6-429E-9D02-C4E5A3A7AB85}" srcOrd="4" destOrd="0" parTransId="{378DFA79-D883-4069-935F-8BE75D383DB4}" sibTransId="{626E3775-4D9E-4330-9B1F-AE85704CF757}"/>
    <dgm:cxn modelId="{3194783F-50F1-4357-96E6-74B7120B8F3F}" type="presOf" srcId="{754B67B4-2E22-4F92-BA26-C7A685E339D6}" destId="{35D61761-476D-4F45-86F8-8B7313587569}" srcOrd="0" destOrd="2" presId="urn:microsoft.com/office/officeart/2005/8/layout/hList1"/>
    <dgm:cxn modelId="{637BBE5B-70B7-4ED3-B67D-DDAFA828A10E}" type="presOf" srcId="{E32D4905-E985-478E-BAA9-31A6A41DD8FA}" destId="{35D61761-476D-4F45-86F8-8B7313587569}" srcOrd="0" destOrd="1" presId="urn:microsoft.com/office/officeart/2005/8/layout/hList1"/>
    <dgm:cxn modelId="{77286343-9A58-4B35-96DE-92230F283EB5}" srcId="{9562A317-595E-470B-A305-DD0868D9C586}" destId="{5A1C965E-929C-4800-AFF3-D3D91BED076F}" srcOrd="0" destOrd="0" parTransId="{F0E7CC39-AE1D-4E74-8CD4-7AD4DB21CA4C}" sibTransId="{063E8B40-DCF1-49C1-B139-383F7BDF19F5}"/>
    <dgm:cxn modelId="{3DABE644-9D09-43AD-AEEA-067126A5FD9E}" srcId="{1222FB3F-B8BA-4E43-A98D-66C77C3C516F}" destId="{036D60A9-1486-4556-A482-CB1F7DD3A7E2}" srcOrd="3" destOrd="0" parTransId="{424A5893-BF52-4201-B692-FC6377401A50}" sibTransId="{A6451F83-6021-49AF-B47D-4212E40F828B}"/>
    <dgm:cxn modelId="{88D6116F-EFBE-41F2-8F2B-C71199BADFDC}" srcId="{1222FB3F-B8BA-4E43-A98D-66C77C3C516F}" destId="{F4BD694C-0B6A-4FBE-9F60-969055A00965}" srcOrd="0" destOrd="0" parTransId="{AE4D9BB5-A6CD-4ECF-9D0F-9ADD9696DD47}" sibTransId="{21C5D01B-E163-425D-BF75-B2DE866B4619}"/>
    <dgm:cxn modelId="{86BB7672-8589-4B0F-B338-293AD87B856E}" type="presOf" srcId="{192B0B9B-73EF-4ACB-87A4-F4F34562DA59}" destId="{2360CD69-8F8D-458C-BBB5-0C86994E632D}" srcOrd="0" destOrd="0" presId="urn:microsoft.com/office/officeart/2005/8/layout/hList1"/>
    <dgm:cxn modelId="{9DFAE156-0A94-44F3-B449-6D8D7C3F871B}" type="presOf" srcId="{DA2429E9-56A4-46A9-BC50-C4E9085A24A8}" destId="{22A98301-F82C-4E88-A925-882ACF4545C7}" srcOrd="0" destOrd="1" presId="urn:microsoft.com/office/officeart/2005/8/layout/hList1"/>
    <dgm:cxn modelId="{2ED3B379-A2CD-41F7-9EAE-9784B4273498}" type="presOf" srcId="{5A1C965E-929C-4800-AFF3-D3D91BED076F}" destId="{35D61761-476D-4F45-86F8-8B7313587569}" srcOrd="0" destOrd="0" presId="urn:microsoft.com/office/officeart/2005/8/layout/hList1"/>
    <dgm:cxn modelId="{9D4FF287-FE6F-4B5F-ADA7-814FDB59E60C}" type="presOf" srcId="{ECB4B70D-03C9-4839-9ACF-01B00CE8D937}" destId="{22A98301-F82C-4E88-A925-882ACF4545C7}" srcOrd="0" destOrd="2" presId="urn:microsoft.com/office/officeart/2005/8/layout/hList1"/>
    <dgm:cxn modelId="{288E25A4-7F1E-42A0-8B3A-7DF1E572C99D}" type="presOf" srcId="{40E33443-4840-4146-A002-678EB45DDB0C}" destId="{35D61761-476D-4F45-86F8-8B7313587569}" srcOrd="0" destOrd="4" presId="urn:microsoft.com/office/officeart/2005/8/layout/hList1"/>
    <dgm:cxn modelId="{41F0CBAD-0FF8-48E7-B3F4-6AD75055E619}" type="presOf" srcId="{BE2279B8-E0C6-429E-9D02-C4E5A3A7AB85}" destId="{22A98301-F82C-4E88-A925-882ACF4545C7}" srcOrd="0" destOrd="4" presId="urn:microsoft.com/office/officeart/2005/8/layout/hList1"/>
    <dgm:cxn modelId="{41658CB5-0996-4E34-997C-6B8B608F5329}" srcId="{9562A317-595E-470B-A305-DD0868D9C586}" destId="{E32D4905-E985-478E-BAA9-31A6A41DD8FA}" srcOrd="1" destOrd="0" parTransId="{9B16071E-7964-407C-B1EE-E8E9B2C1D7AF}" sibTransId="{D08B2F87-DE83-4C51-BFDA-2D2549FC028B}"/>
    <dgm:cxn modelId="{E69570BD-2D28-4304-9320-B41D107F72DF}" srcId="{9562A317-595E-470B-A305-DD0868D9C586}" destId="{DAB801ED-576F-4556-8F3A-DE8A6633EDA0}" srcOrd="3" destOrd="0" parTransId="{1D97857F-0D01-4CF4-B622-22E95C3F69A8}" sibTransId="{94393AC6-45B4-481A-8507-83E486EEFD55}"/>
    <dgm:cxn modelId="{553A9FBD-8B5D-43A6-AC52-30A19E901180}" type="presOf" srcId="{036D60A9-1486-4556-A482-CB1F7DD3A7E2}" destId="{22A98301-F82C-4E88-A925-882ACF4545C7}" srcOrd="0" destOrd="3" presId="urn:microsoft.com/office/officeart/2005/8/layout/hList1"/>
    <dgm:cxn modelId="{27EAB5C3-FB27-44F3-86A6-591BA75972C0}" type="presOf" srcId="{9562A317-595E-470B-A305-DD0868D9C586}" destId="{5102F491-61DC-4795-81F1-EBF821C3B055}" srcOrd="0" destOrd="0" presId="urn:microsoft.com/office/officeart/2005/8/layout/hList1"/>
    <dgm:cxn modelId="{7D27E3D6-BAEE-459B-876E-480E87A4F900}" srcId="{1222FB3F-B8BA-4E43-A98D-66C77C3C516F}" destId="{DA2429E9-56A4-46A9-BC50-C4E9085A24A8}" srcOrd="1" destOrd="0" parTransId="{6AC44589-0D03-4C41-A836-D7A44D3430BC}" sibTransId="{9586AC53-ABE1-49C6-850A-D82AF64C6271}"/>
    <dgm:cxn modelId="{89996FDF-F4E8-4200-961C-B1D7B50B60FE}" srcId="{192B0B9B-73EF-4ACB-87A4-F4F34562DA59}" destId="{1222FB3F-B8BA-4E43-A98D-66C77C3C516F}" srcOrd="0" destOrd="0" parTransId="{906F94D0-56E6-4A43-822A-6F56C1A10C3F}" sibTransId="{554A7FC3-E3E3-4275-84E7-A119443449A2}"/>
    <dgm:cxn modelId="{B0E2AFE0-2823-4CCD-96AA-51E44F4C10A8}" srcId="{9562A317-595E-470B-A305-DD0868D9C586}" destId="{754B67B4-2E22-4F92-BA26-C7A685E339D6}" srcOrd="2" destOrd="0" parTransId="{D31E45C0-CE6B-4261-929A-C6A9ECC5F1FB}" sibTransId="{703F0603-6A4E-4D8E-AFFB-2987E5BEC490}"/>
    <dgm:cxn modelId="{248943E1-6010-476A-BAAE-C41AAD7F7EF5}" srcId="{1222FB3F-B8BA-4E43-A98D-66C77C3C516F}" destId="{ECB4B70D-03C9-4839-9ACF-01B00CE8D937}" srcOrd="2" destOrd="0" parTransId="{7624F801-E1F4-487A-95AB-FE0A923144E8}" sibTransId="{22E671AD-3FAC-4BF6-8C46-DA651C5CEE82}"/>
    <dgm:cxn modelId="{9743019B-5909-4439-B9CE-DC459F4F146F}" type="presParOf" srcId="{2360CD69-8F8D-458C-BBB5-0C86994E632D}" destId="{544CA75E-DBCB-4132-AE9E-AB7B066C8083}" srcOrd="0" destOrd="0" presId="urn:microsoft.com/office/officeart/2005/8/layout/hList1"/>
    <dgm:cxn modelId="{8F94D020-785E-4DC8-BA89-1F74C9E38C90}" type="presParOf" srcId="{544CA75E-DBCB-4132-AE9E-AB7B066C8083}" destId="{97DDF5E8-DCE1-4E97-AF93-D7A043ED2D3F}" srcOrd="0" destOrd="0" presId="urn:microsoft.com/office/officeart/2005/8/layout/hList1"/>
    <dgm:cxn modelId="{E27B6DCD-2A6F-405D-A875-DF9087E0D688}" type="presParOf" srcId="{544CA75E-DBCB-4132-AE9E-AB7B066C8083}" destId="{22A98301-F82C-4E88-A925-882ACF4545C7}" srcOrd="1" destOrd="0" presId="urn:microsoft.com/office/officeart/2005/8/layout/hList1"/>
    <dgm:cxn modelId="{A1161D1C-5591-4F65-9032-338A2C89984B}" type="presParOf" srcId="{2360CD69-8F8D-458C-BBB5-0C86994E632D}" destId="{D341B9A0-BEA7-412B-A647-F880A5884F4E}" srcOrd="1" destOrd="0" presId="urn:microsoft.com/office/officeart/2005/8/layout/hList1"/>
    <dgm:cxn modelId="{D21AF2AB-5CED-40DD-9C32-BD198EDE59E1}" type="presParOf" srcId="{2360CD69-8F8D-458C-BBB5-0C86994E632D}" destId="{70AC678F-EF52-4546-B1FD-ED66A92E17BE}" srcOrd="2" destOrd="0" presId="urn:microsoft.com/office/officeart/2005/8/layout/hList1"/>
    <dgm:cxn modelId="{92BED75B-CADB-481E-B1D1-2D8E7065ADD9}" type="presParOf" srcId="{70AC678F-EF52-4546-B1FD-ED66A92E17BE}" destId="{5102F491-61DC-4795-81F1-EBF821C3B055}" srcOrd="0" destOrd="0" presId="urn:microsoft.com/office/officeart/2005/8/layout/hList1"/>
    <dgm:cxn modelId="{A18F1E33-F75A-46E4-B6F0-5A3BD6E6915A}" type="presParOf" srcId="{70AC678F-EF52-4546-B1FD-ED66A92E17BE}" destId="{35D61761-476D-4F45-86F8-8B731358756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984DFF-369A-463C-A7FF-8C87ADDB27A3}" type="doc">
      <dgm:prSet loTypeId="urn:microsoft.com/office/officeart/2005/8/layout/radial5" loCatId="relationship" qsTypeId="urn:microsoft.com/office/officeart/2005/8/quickstyle/simple1" qsCatId="simple" csTypeId="urn:microsoft.com/office/officeart/2005/8/colors/colorful4" csCatId="colorful" phldr="1"/>
      <dgm:spPr/>
      <dgm:t>
        <a:bodyPr/>
        <a:lstStyle/>
        <a:p>
          <a:endParaRPr lang="en-AU"/>
        </a:p>
      </dgm:t>
    </dgm:pt>
    <dgm:pt modelId="{8D20E1C8-51F6-4BC9-91ED-C6318E7F7232}">
      <dgm:prSet phldrT="[Text]"/>
      <dgm:spPr/>
      <dgm:t>
        <a:bodyPr/>
        <a:lstStyle/>
        <a:p>
          <a:r>
            <a:rPr lang="en-AU" dirty="0"/>
            <a:t>NLP for Information Extraction</a:t>
          </a:r>
        </a:p>
      </dgm:t>
    </dgm:pt>
    <dgm:pt modelId="{E807A02E-506B-46FB-A25E-85D0949A1AF2}" type="parTrans" cxnId="{BDE09D75-59B0-4042-AFE5-8BC8911C37B6}">
      <dgm:prSet/>
      <dgm:spPr/>
      <dgm:t>
        <a:bodyPr/>
        <a:lstStyle/>
        <a:p>
          <a:endParaRPr lang="en-AU"/>
        </a:p>
      </dgm:t>
    </dgm:pt>
    <dgm:pt modelId="{59ED6AEA-13E1-4227-A8AB-F4B61F10B93C}" type="sibTrans" cxnId="{BDE09D75-59B0-4042-AFE5-8BC8911C37B6}">
      <dgm:prSet/>
      <dgm:spPr/>
      <dgm:t>
        <a:bodyPr/>
        <a:lstStyle/>
        <a:p>
          <a:endParaRPr lang="en-AU"/>
        </a:p>
      </dgm:t>
    </dgm:pt>
    <dgm:pt modelId="{FDD8A07C-0B14-4D57-B366-544DCF0C2032}">
      <dgm:prSet phldrT="[Text]"/>
      <dgm:spPr/>
      <dgm:t>
        <a:bodyPr/>
        <a:lstStyle/>
        <a:p>
          <a:r>
            <a:rPr lang="en-AU" dirty="0"/>
            <a:t>Semantics</a:t>
          </a:r>
        </a:p>
      </dgm:t>
    </dgm:pt>
    <dgm:pt modelId="{CCDD761E-589D-4E2F-A6EB-506154658520}" type="parTrans" cxnId="{E5770A64-B44B-4819-A8F0-22325BAE9D57}">
      <dgm:prSet/>
      <dgm:spPr/>
      <dgm:t>
        <a:bodyPr/>
        <a:lstStyle/>
        <a:p>
          <a:endParaRPr lang="en-AU"/>
        </a:p>
      </dgm:t>
    </dgm:pt>
    <dgm:pt modelId="{5BEDF884-8C4B-4FB7-A8C1-8959ECD73466}" type="sibTrans" cxnId="{E5770A64-B44B-4819-A8F0-22325BAE9D57}">
      <dgm:prSet/>
      <dgm:spPr/>
      <dgm:t>
        <a:bodyPr/>
        <a:lstStyle/>
        <a:p>
          <a:endParaRPr lang="en-AU"/>
        </a:p>
      </dgm:t>
    </dgm:pt>
    <dgm:pt modelId="{6BCC6E78-B026-4FEF-BA67-CA84F00C9182}">
      <dgm:prSet phldrT="[Text]"/>
      <dgm:spPr/>
      <dgm:t>
        <a:bodyPr/>
        <a:lstStyle/>
        <a:p>
          <a:r>
            <a:rPr lang="en-AU" dirty="0"/>
            <a:t>Style</a:t>
          </a:r>
        </a:p>
      </dgm:t>
    </dgm:pt>
    <dgm:pt modelId="{78BC05B8-FB38-4B6E-882B-97B909591489}" type="sibTrans" cxnId="{C6E2CE15-52E1-4E06-B4B0-B0D18B8FF840}">
      <dgm:prSet/>
      <dgm:spPr/>
      <dgm:t>
        <a:bodyPr/>
        <a:lstStyle/>
        <a:p>
          <a:endParaRPr lang="en-AU"/>
        </a:p>
      </dgm:t>
    </dgm:pt>
    <dgm:pt modelId="{519C99E9-4F26-4CA3-A18A-C43579544E4B}" type="parTrans" cxnId="{C6E2CE15-52E1-4E06-B4B0-B0D18B8FF840}">
      <dgm:prSet/>
      <dgm:spPr/>
      <dgm:t>
        <a:bodyPr/>
        <a:lstStyle/>
        <a:p>
          <a:endParaRPr lang="en-AU"/>
        </a:p>
      </dgm:t>
    </dgm:pt>
    <dgm:pt modelId="{763241AC-B2C1-45A1-956A-71AAE9FC0487}">
      <dgm:prSet phldrT="[Text]"/>
      <dgm:spPr/>
      <dgm:t>
        <a:bodyPr/>
        <a:lstStyle/>
        <a:p>
          <a:r>
            <a:rPr lang="en-AU" dirty="0"/>
            <a:t>Social</a:t>
          </a:r>
        </a:p>
      </dgm:t>
    </dgm:pt>
    <dgm:pt modelId="{30BAD32B-2D2B-4B67-B4C1-A52F9BA0BF5D}" type="sibTrans" cxnId="{1704F9E5-7B88-4109-8258-027C066A1A48}">
      <dgm:prSet/>
      <dgm:spPr/>
      <dgm:t>
        <a:bodyPr/>
        <a:lstStyle/>
        <a:p>
          <a:endParaRPr lang="en-AU"/>
        </a:p>
      </dgm:t>
    </dgm:pt>
    <dgm:pt modelId="{F835A334-A8B8-4D2D-BDB3-8E877794883C}" type="parTrans" cxnId="{1704F9E5-7B88-4109-8258-027C066A1A48}">
      <dgm:prSet/>
      <dgm:spPr/>
      <dgm:t>
        <a:bodyPr/>
        <a:lstStyle/>
        <a:p>
          <a:endParaRPr lang="en-AU"/>
        </a:p>
      </dgm:t>
    </dgm:pt>
    <dgm:pt modelId="{936037F8-9D83-4AFA-A72A-1ABC7246CFAA}">
      <dgm:prSet phldrT="[Text]"/>
      <dgm:spPr/>
      <dgm:t>
        <a:bodyPr/>
        <a:lstStyle/>
        <a:p>
          <a:r>
            <a:rPr lang="en-AU" dirty="0"/>
            <a:t>Sentiment</a:t>
          </a:r>
        </a:p>
      </dgm:t>
    </dgm:pt>
    <dgm:pt modelId="{D592D28B-D4F5-4028-A5FD-D8ACBBBB342C}" type="sibTrans" cxnId="{E6E43629-3FA7-455C-9621-F9CE906EA4A4}">
      <dgm:prSet/>
      <dgm:spPr/>
      <dgm:t>
        <a:bodyPr/>
        <a:lstStyle/>
        <a:p>
          <a:endParaRPr lang="en-AU"/>
        </a:p>
      </dgm:t>
    </dgm:pt>
    <dgm:pt modelId="{1879F3CF-5FE7-4A1B-86CD-1782AA31FFFD}" type="parTrans" cxnId="{E6E43629-3FA7-455C-9621-F9CE906EA4A4}">
      <dgm:prSet/>
      <dgm:spPr/>
      <dgm:t>
        <a:bodyPr/>
        <a:lstStyle/>
        <a:p>
          <a:endParaRPr lang="en-AU"/>
        </a:p>
      </dgm:t>
    </dgm:pt>
    <dgm:pt modelId="{B2070904-5053-45DD-9845-75E05B2C8E29}" type="pres">
      <dgm:prSet presAssocID="{F2984DFF-369A-463C-A7FF-8C87ADDB27A3}" presName="Name0" presStyleCnt="0">
        <dgm:presLayoutVars>
          <dgm:chMax val="1"/>
          <dgm:dir/>
          <dgm:animLvl val="ctr"/>
          <dgm:resizeHandles val="exact"/>
        </dgm:presLayoutVars>
      </dgm:prSet>
      <dgm:spPr/>
    </dgm:pt>
    <dgm:pt modelId="{7A642699-3557-45C2-8532-BDDC77F4DD21}" type="pres">
      <dgm:prSet presAssocID="{8D20E1C8-51F6-4BC9-91ED-C6318E7F7232}" presName="centerShape" presStyleLbl="node0" presStyleIdx="0" presStyleCnt="1"/>
      <dgm:spPr/>
    </dgm:pt>
    <dgm:pt modelId="{38D6A4D7-7D49-4E11-9AE4-EEA7A8FB135D}" type="pres">
      <dgm:prSet presAssocID="{CCDD761E-589D-4E2F-A6EB-506154658520}" presName="parTrans" presStyleLbl="sibTrans2D1" presStyleIdx="0" presStyleCnt="4"/>
      <dgm:spPr/>
    </dgm:pt>
    <dgm:pt modelId="{FDB78070-32A7-4099-810A-F4B62469F11D}" type="pres">
      <dgm:prSet presAssocID="{CCDD761E-589D-4E2F-A6EB-506154658520}" presName="connectorText" presStyleLbl="sibTrans2D1" presStyleIdx="0" presStyleCnt="4"/>
      <dgm:spPr/>
    </dgm:pt>
    <dgm:pt modelId="{D3D53EE2-09A5-4790-BADB-BB8233A36ABB}" type="pres">
      <dgm:prSet presAssocID="{FDD8A07C-0B14-4D57-B366-544DCF0C2032}" presName="node" presStyleLbl="node1" presStyleIdx="0" presStyleCnt="4">
        <dgm:presLayoutVars>
          <dgm:bulletEnabled val="1"/>
        </dgm:presLayoutVars>
      </dgm:prSet>
      <dgm:spPr/>
    </dgm:pt>
    <dgm:pt modelId="{533C1724-1499-4950-8BF1-8FEACB4BEA53}" type="pres">
      <dgm:prSet presAssocID="{519C99E9-4F26-4CA3-A18A-C43579544E4B}" presName="parTrans" presStyleLbl="sibTrans2D1" presStyleIdx="1" presStyleCnt="4"/>
      <dgm:spPr/>
    </dgm:pt>
    <dgm:pt modelId="{8B86FD3B-45A3-411D-BD95-E560947B451E}" type="pres">
      <dgm:prSet presAssocID="{519C99E9-4F26-4CA3-A18A-C43579544E4B}" presName="connectorText" presStyleLbl="sibTrans2D1" presStyleIdx="1" presStyleCnt="4"/>
      <dgm:spPr/>
    </dgm:pt>
    <dgm:pt modelId="{BB9B74EA-D3A3-4503-AA6D-35AD56C2AF73}" type="pres">
      <dgm:prSet presAssocID="{6BCC6E78-B026-4FEF-BA67-CA84F00C9182}" presName="node" presStyleLbl="node1" presStyleIdx="1" presStyleCnt="4">
        <dgm:presLayoutVars>
          <dgm:bulletEnabled val="1"/>
        </dgm:presLayoutVars>
      </dgm:prSet>
      <dgm:spPr/>
    </dgm:pt>
    <dgm:pt modelId="{CA223F1A-749F-45F9-AAA8-2A5094140F0D}" type="pres">
      <dgm:prSet presAssocID="{F835A334-A8B8-4D2D-BDB3-8E877794883C}" presName="parTrans" presStyleLbl="sibTrans2D1" presStyleIdx="2" presStyleCnt="4"/>
      <dgm:spPr/>
    </dgm:pt>
    <dgm:pt modelId="{824234E3-4B64-4C67-A51A-98552B5180AE}" type="pres">
      <dgm:prSet presAssocID="{F835A334-A8B8-4D2D-BDB3-8E877794883C}" presName="connectorText" presStyleLbl="sibTrans2D1" presStyleIdx="2" presStyleCnt="4"/>
      <dgm:spPr/>
    </dgm:pt>
    <dgm:pt modelId="{3BBF009E-AD72-41CF-8F5B-AF3EEFFD1A9A}" type="pres">
      <dgm:prSet presAssocID="{763241AC-B2C1-45A1-956A-71AAE9FC0487}" presName="node" presStyleLbl="node1" presStyleIdx="2" presStyleCnt="4">
        <dgm:presLayoutVars>
          <dgm:bulletEnabled val="1"/>
        </dgm:presLayoutVars>
      </dgm:prSet>
      <dgm:spPr/>
    </dgm:pt>
    <dgm:pt modelId="{32D12E73-F962-405D-96A0-F0D640A6CF73}" type="pres">
      <dgm:prSet presAssocID="{1879F3CF-5FE7-4A1B-86CD-1782AA31FFFD}" presName="parTrans" presStyleLbl="sibTrans2D1" presStyleIdx="3" presStyleCnt="4"/>
      <dgm:spPr/>
    </dgm:pt>
    <dgm:pt modelId="{95AB96FF-A3EE-404B-B2F4-F314D4CB6C4B}" type="pres">
      <dgm:prSet presAssocID="{1879F3CF-5FE7-4A1B-86CD-1782AA31FFFD}" presName="connectorText" presStyleLbl="sibTrans2D1" presStyleIdx="3" presStyleCnt="4"/>
      <dgm:spPr/>
    </dgm:pt>
    <dgm:pt modelId="{070F1800-7F39-4DFC-97E7-5DD7D0E25C08}" type="pres">
      <dgm:prSet presAssocID="{936037F8-9D83-4AFA-A72A-1ABC7246CFAA}" presName="node" presStyleLbl="node1" presStyleIdx="3" presStyleCnt="4">
        <dgm:presLayoutVars>
          <dgm:bulletEnabled val="1"/>
        </dgm:presLayoutVars>
      </dgm:prSet>
      <dgm:spPr/>
    </dgm:pt>
  </dgm:ptLst>
  <dgm:cxnLst>
    <dgm:cxn modelId="{30B89B04-286A-46D6-AF70-A41A63213653}" type="presOf" srcId="{F835A334-A8B8-4D2D-BDB3-8E877794883C}" destId="{824234E3-4B64-4C67-A51A-98552B5180AE}" srcOrd="1" destOrd="0" presId="urn:microsoft.com/office/officeart/2005/8/layout/radial5"/>
    <dgm:cxn modelId="{C6E2CE15-52E1-4E06-B4B0-B0D18B8FF840}" srcId="{8D20E1C8-51F6-4BC9-91ED-C6318E7F7232}" destId="{6BCC6E78-B026-4FEF-BA67-CA84F00C9182}" srcOrd="1" destOrd="0" parTransId="{519C99E9-4F26-4CA3-A18A-C43579544E4B}" sibTransId="{78BC05B8-FB38-4B6E-882B-97B909591489}"/>
    <dgm:cxn modelId="{067F5A1C-6A18-409F-AE16-D56A7A391878}" type="presOf" srcId="{F835A334-A8B8-4D2D-BDB3-8E877794883C}" destId="{CA223F1A-749F-45F9-AAA8-2A5094140F0D}" srcOrd="0" destOrd="0" presId="urn:microsoft.com/office/officeart/2005/8/layout/radial5"/>
    <dgm:cxn modelId="{E3ACC322-E2D2-45CB-A198-002A78F1F736}" type="presOf" srcId="{CCDD761E-589D-4E2F-A6EB-506154658520}" destId="{FDB78070-32A7-4099-810A-F4B62469F11D}" srcOrd="1" destOrd="0" presId="urn:microsoft.com/office/officeart/2005/8/layout/radial5"/>
    <dgm:cxn modelId="{E6E43629-3FA7-455C-9621-F9CE906EA4A4}" srcId="{8D20E1C8-51F6-4BC9-91ED-C6318E7F7232}" destId="{936037F8-9D83-4AFA-A72A-1ABC7246CFAA}" srcOrd="3" destOrd="0" parTransId="{1879F3CF-5FE7-4A1B-86CD-1782AA31FFFD}" sibTransId="{D592D28B-D4F5-4028-A5FD-D8ACBBBB342C}"/>
    <dgm:cxn modelId="{0BF7663D-8C38-495B-99E9-0BC15C474CE7}" type="presOf" srcId="{1879F3CF-5FE7-4A1B-86CD-1782AA31FFFD}" destId="{95AB96FF-A3EE-404B-B2F4-F314D4CB6C4B}" srcOrd="1" destOrd="0" presId="urn:microsoft.com/office/officeart/2005/8/layout/radial5"/>
    <dgm:cxn modelId="{98B4D642-1A68-4111-BBA0-971218ADAF35}" type="presOf" srcId="{1879F3CF-5FE7-4A1B-86CD-1782AA31FFFD}" destId="{32D12E73-F962-405D-96A0-F0D640A6CF73}" srcOrd="0" destOrd="0" presId="urn:microsoft.com/office/officeart/2005/8/layout/radial5"/>
    <dgm:cxn modelId="{E5770A64-B44B-4819-A8F0-22325BAE9D57}" srcId="{8D20E1C8-51F6-4BC9-91ED-C6318E7F7232}" destId="{FDD8A07C-0B14-4D57-B366-544DCF0C2032}" srcOrd="0" destOrd="0" parTransId="{CCDD761E-589D-4E2F-A6EB-506154658520}" sibTransId="{5BEDF884-8C4B-4FB7-A8C1-8959ECD73466}"/>
    <dgm:cxn modelId="{5657AE6D-7212-4437-A1EF-CFA1D6550E9B}" type="presOf" srcId="{519C99E9-4F26-4CA3-A18A-C43579544E4B}" destId="{533C1724-1499-4950-8BF1-8FEACB4BEA53}" srcOrd="0" destOrd="0" presId="urn:microsoft.com/office/officeart/2005/8/layout/radial5"/>
    <dgm:cxn modelId="{3FB92051-6206-4B0B-818F-D054AB2BD101}" type="presOf" srcId="{6BCC6E78-B026-4FEF-BA67-CA84F00C9182}" destId="{BB9B74EA-D3A3-4503-AA6D-35AD56C2AF73}" srcOrd="0" destOrd="0" presId="urn:microsoft.com/office/officeart/2005/8/layout/radial5"/>
    <dgm:cxn modelId="{BDE09D75-59B0-4042-AFE5-8BC8911C37B6}" srcId="{F2984DFF-369A-463C-A7FF-8C87ADDB27A3}" destId="{8D20E1C8-51F6-4BC9-91ED-C6318E7F7232}" srcOrd="0" destOrd="0" parTransId="{E807A02E-506B-46FB-A25E-85D0949A1AF2}" sibTransId="{59ED6AEA-13E1-4227-A8AB-F4B61F10B93C}"/>
    <dgm:cxn modelId="{228DE193-3C59-4AEB-94E1-052B0D71EA7C}" type="presOf" srcId="{519C99E9-4F26-4CA3-A18A-C43579544E4B}" destId="{8B86FD3B-45A3-411D-BD95-E560947B451E}" srcOrd="1" destOrd="0" presId="urn:microsoft.com/office/officeart/2005/8/layout/radial5"/>
    <dgm:cxn modelId="{1E4F2B96-DF3E-4BA8-BE33-1BD86E4FFA76}" type="presOf" srcId="{936037F8-9D83-4AFA-A72A-1ABC7246CFAA}" destId="{070F1800-7F39-4DFC-97E7-5DD7D0E25C08}" srcOrd="0" destOrd="0" presId="urn:microsoft.com/office/officeart/2005/8/layout/radial5"/>
    <dgm:cxn modelId="{67DDBCB5-9378-4664-9F5E-FF3ED67346CB}" type="presOf" srcId="{CCDD761E-589D-4E2F-A6EB-506154658520}" destId="{38D6A4D7-7D49-4E11-9AE4-EEA7A8FB135D}" srcOrd="0" destOrd="0" presId="urn:microsoft.com/office/officeart/2005/8/layout/radial5"/>
    <dgm:cxn modelId="{5831CBC7-F70A-464F-AAF6-3CE6C68CA2D7}" type="presOf" srcId="{763241AC-B2C1-45A1-956A-71AAE9FC0487}" destId="{3BBF009E-AD72-41CF-8F5B-AF3EEFFD1A9A}" srcOrd="0" destOrd="0" presId="urn:microsoft.com/office/officeart/2005/8/layout/radial5"/>
    <dgm:cxn modelId="{78ACCBD7-1511-4E42-AAC3-062FA7F010E8}" type="presOf" srcId="{8D20E1C8-51F6-4BC9-91ED-C6318E7F7232}" destId="{7A642699-3557-45C2-8532-BDDC77F4DD21}" srcOrd="0" destOrd="0" presId="urn:microsoft.com/office/officeart/2005/8/layout/radial5"/>
    <dgm:cxn modelId="{AB904AE4-864C-461F-8092-A47CD04D8951}" type="presOf" srcId="{F2984DFF-369A-463C-A7FF-8C87ADDB27A3}" destId="{B2070904-5053-45DD-9845-75E05B2C8E29}" srcOrd="0" destOrd="0" presId="urn:microsoft.com/office/officeart/2005/8/layout/radial5"/>
    <dgm:cxn modelId="{1704F9E5-7B88-4109-8258-027C066A1A48}" srcId="{8D20E1C8-51F6-4BC9-91ED-C6318E7F7232}" destId="{763241AC-B2C1-45A1-956A-71AAE9FC0487}" srcOrd="2" destOrd="0" parTransId="{F835A334-A8B8-4D2D-BDB3-8E877794883C}" sibTransId="{30BAD32B-2D2B-4B67-B4C1-A52F9BA0BF5D}"/>
    <dgm:cxn modelId="{F7A9FFEF-E92C-4839-AF3D-EC36F8926317}" type="presOf" srcId="{FDD8A07C-0B14-4D57-B366-544DCF0C2032}" destId="{D3D53EE2-09A5-4790-BADB-BB8233A36ABB}" srcOrd="0" destOrd="0" presId="urn:microsoft.com/office/officeart/2005/8/layout/radial5"/>
    <dgm:cxn modelId="{CBD09AEC-1776-4F7C-B6CF-DA81BB2CB116}" type="presParOf" srcId="{B2070904-5053-45DD-9845-75E05B2C8E29}" destId="{7A642699-3557-45C2-8532-BDDC77F4DD21}" srcOrd="0" destOrd="0" presId="urn:microsoft.com/office/officeart/2005/8/layout/radial5"/>
    <dgm:cxn modelId="{38538D6B-19A6-4B3B-ABEB-CDD13F698A51}" type="presParOf" srcId="{B2070904-5053-45DD-9845-75E05B2C8E29}" destId="{38D6A4D7-7D49-4E11-9AE4-EEA7A8FB135D}" srcOrd="1" destOrd="0" presId="urn:microsoft.com/office/officeart/2005/8/layout/radial5"/>
    <dgm:cxn modelId="{B646F9FC-0D40-4A85-B3FA-4034B98FEEA8}" type="presParOf" srcId="{38D6A4D7-7D49-4E11-9AE4-EEA7A8FB135D}" destId="{FDB78070-32A7-4099-810A-F4B62469F11D}" srcOrd="0" destOrd="0" presId="urn:microsoft.com/office/officeart/2005/8/layout/radial5"/>
    <dgm:cxn modelId="{C991ECAF-2868-4A07-9800-AC0160C4E9EE}" type="presParOf" srcId="{B2070904-5053-45DD-9845-75E05B2C8E29}" destId="{D3D53EE2-09A5-4790-BADB-BB8233A36ABB}" srcOrd="2" destOrd="0" presId="urn:microsoft.com/office/officeart/2005/8/layout/radial5"/>
    <dgm:cxn modelId="{D4B20475-F2F5-405A-8AF6-CBB2F566D423}" type="presParOf" srcId="{B2070904-5053-45DD-9845-75E05B2C8E29}" destId="{533C1724-1499-4950-8BF1-8FEACB4BEA53}" srcOrd="3" destOrd="0" presId="urn:microsoft.com/office/officeart/2005/8/layout/radial5"/>
    <dgm:cxn modelId="{D38B2CAB-4401-4EED-8718-BE40ECF76729}" type="presParOf" srcId="{533C1724-1499-4950-8BF1-8FEACB4BEA53}" destId="{8B86FD3B-45A3-411D-BD95-E560947B451E}" srcOrd="0" destOrd="0" presId="urn:microsoft.com/office/officeart/2005/8/layout/radial5"/>
    <dgm:cxn modelId="{4F872395-791E-4094-937E-2C14E8054A7A}" type="presParOf" srcId="{B2070904-5053-45DD-9845-75E05B2C8E29}" destId="{BB9B74EA-D3A3-4503-AA6D-35AD56C2AF73}" srcOrd="4" destOrd="0" presId="urn:microsoft.com/office/officeart/2005/8/layout/radial5"/>
    <dgm:cxn modelId="{E9ECD2B7-A142-48F6-86D9-FA0DF17B2733}" type="presParOf" srcId="{B2070904-5053-45DD-9845-75E05B2C8E29}" destId="{CA223F1A-749F-45F9-AAA8-2A5094140F0D}" srcOrd="5" destOrd="0" presId="urn:microsoft.com/office/officeart/2005/8/layout/radial5"/>
    <dgm:cxn modelId="{6738479D-EB7F-4EF0-BC5F-8886D1EE2F7D}" type="presParOf" srcId="{CA223F1A-749F-45F9-AAA8-2A5094140F0D}" destId="{824234E3-4B64-4C67-A51A-98552B5180AE}" srcOrd="0" destOrd="0" presId="urn:microsoft.com/office/officeart/2005/8/layout/radial5"/>
    <dgm:cxn modelId="{E2BB64D9-E7BC-44DB-930B-62B62A5EC8CB}" type="presParOf" srcId="{B2070904-5053-45DD-9845-75E05B2C8E29}" destId="{3BBF009E-AD72-41CF-8F5B-AF3EEFFD1A9A}" srcOrd="6" destOrd="0" presId="urn:microsoft.com/office/officeart/2005/8/layout/radial5"/>
    <dgm:cxn modelId="{1092D8A7-F6FF-46DB-A481-61F277496F38}" type="presParOf" srcId="{B2070904-5053-45DD-9845-75E05B2C8E29}" destId="{32D12E73-F962-405D-96A0-F0D640A6CF73}" srcOrd="7" destOrd="0" presId="urn:microsoft.com/office/officeart/2005/8/layout/radial5"/>
    <dgm:cxn modelId="{EB703EE1-35D0-4A7D-8193-92E8589040E9}" type="presParOf" srcId="{32D12E73-F962-405D-96A0-F0D640A6CF73}" destId="{95AB96FF-A3EE-404B-B2F4-F314D4CB6C4B}" srcOrd="0" destOrd="0" presId="urn:microsoft.com/office/officeart/2005/8/layout/radial5"/>
    <dgm:cxn modelId="{77F078C0-93F8-4655-B33D-5E54355904C2}" type="presParOf" srcId="{B2070904-5053-45DD-9845-75E05B2C8E29}" destId="{070F1800-7F39-4DFC-97E7-5DD7D0E25C08}"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984DFF-369A-463C-A7FF-8C87ADDB27A3}" type="doc">
      <dgm:prSet loTypeId="urn:microsoft.com/office/officeart/2005/8/layout/radial5" loCatId="relationship" qsTypeId="urn:microsoft.com/office/officeart/2005/8/quickstyle/simple1" qsCatId="simple" csTypeId="urn:microsoft.com/office/officeart/2005/8/colors/colorful4" csCatId="colorful" phldr="1"/>
      <dgm:spPr/>
      <dgm:t>
        <a:bodyPr/>
        <a:lstStyle/>
        <a:p>
          <a:endParaRPr lang="en-AU"/>
        </a:p>
      </dgm:t>
    </dgm:pt>
    <dgm:pt modelId="{8D20E1C8-51F6-4BC9-91ED-C6318E7F7232}">
      <dgm:prSet phldrT="[Text]"/>
      <dgm:spPr/>
      <dgm:t>
        <a:bodyPr/>
        <a:lstStyle/>
        <a:p>
          <a:r>
            <a:rPr lang="en-AU" dirty="0"/>
            <a:t>NLP for Information Extraction</a:t>
          </a:r>
        </a:p>
      </dgm:t>
    </dgm:pt>
    <dgm:pt modelId="{E807A02E-506B-46FB-A25E-85D0949A1AF2}" type="parTrans" cxnId="{BDE09D75-59B0-4042-AFE5-8BC8911C37B6}">
      <dgm:prSet/>
      <dgm:spPr/>
      <dgm:t>
        <a:bodyPr/>
        <a:lstStyle/>
        <a:p>
          <a:endParaRPr lang="en-AU"/>
        </a:p>
      </dgm:t>
    </dgm:pt>
    <dgm:pt modelId="{59ED6AEA-13E1-4227-A8AB-F4B61F10B93C}" type="sibTrans" cxnId="{BDE09D75-59B0-4042-AFE5-8BC8911C37B6}">
      <dgm:prSet/>
      <dgm:spPr/>
      <dgm:t>
        <a:bodyPr/>
        <a:lstStyle/>
        <a:p>
          <a:endParaRPr lang="en-AU"/>
        </a:p>
      </dgm:t>
    </dgm:pt>
    <dgm:pt modelId="{FDD8A07C-0B14-4D57-B366-544DCF0C2032}">
      <dgm:prSet phldrT="[Text]"/>
      <dgm:spPr/>
      <dgm:t>
        <a:bodyPr/>
        <a:lstStyle/>
        <a:p>
          <a:r>
            <a:rPr lang="en-AU" dirty="0"/>
            <a:t>Semantics</a:t>
          </a:r>
        </a:p>
      </dgm:t>
    </dgm:pt>
    <dgm:pt modelId="{CCDD761E-589D-4E2F-A6EB-506154658520}" type="parTrans" cxnId="{E5770A64-B44B-4819-A8F0-22325BAE9D57}">
      <dgm:prSet/>
      <dgm:spPr/>
      <dgm:t>
        <a:bodyPr/>
        <a:lstStyle/>
        <a:p>
          <a:endParaRPr lang="en-AU"/>
        </a:p>
      </dgm:t>
    </dgm:pt>
    <dgm:pt modelId="{5BEDF884-8C4B-4FB7-A8C1-8959ECD73466}" type="sibTrans" cxnId="{E5770A64-B44B-4819-A8F0-22325BAE9D57}">
      <dgm:prSet/>
      <dgm:spPr/>
      <dgm:t>
        <a:bodyPr/>
        <a:lstStyle/>
        <a:p>
          <a:endParaRPr lang="en-AU"/>
        </a:p>
      </dgm:t>
    </dgm:pt>
    <dgm:pt modelId="{763241AC-B2C1-45A1-956A-71AAE9FC0487}">
      <dgm:prSet phldrT="[Text]"/>
      <dgm:spPr/>
      <dgm:t>
        <a:bodyPr/>
        <a:lstStyle/>
        <a:p>
          <a:r>
            <a:rPr lang="en-AU" dirty="0"/>
            <a:t>Social</a:t>
          </a:r>
        </a:p>
      </dgm:t>
    </dgm:pt>
    <dgm:pt modelId="{30BAD32B-2D2B-4B67-B4C1-A52F9BA0BF5D}" type="sibTrans" cxnId="{1704F9E5-7B88-4109-8258-027C066A1A48}">
      <dgm:prSet/>
      <dgm:spPr/>
      <dgm:t>
        <a:bodyPr/>
        <a:lstStyle/>
        <a:p>
          <a:endParaRPr lang="en-AU"/>
        </a:p>
      </dgm:t>
    </dgm:pt>
    <dgm:pt modelId="{F835A334-A8B8-4D2D-BDB3-8E877794883C}" type="parTrans" cxnId="{1704F9E5-7B88-4109-8258-027C066A1A48}">
      <dgm:prSet/>
      <dgm:spPr/>
      <dgm:t>
        <a:bodyPr/>
        <a:lstStyle/>
        <a:p>
          <a:endParaRPr lang="en-AU"/>
        </a:p>
      </dgm:t>
    </dgm:pt>
    <dgm:pt modelId="{B2070904-5053-45DD-9845-75E05B2C8E29}" type="pres">
      <dgm:prSet presAssocID="{F2984DFF-369A-463C-A7FF-8C87ADDB27A3}" presName="Name0" presStyleCnt="0">
        <dgm:presLayoutVars>
          <dgm:chMax val="1"/>
          <dgm:dir/>
          <dgm:animLvl val="ctr"/>
          <dgm:resizeHandles val="exact"/>
        </dgm:presLayoutVars>
      </dgm:prSet>
      <dgm:spPr/>
    </dgm:pt>
    <dgm:pt modelId="{7A642699-3557-45C2-8532-BDDC77F4DD21}" type="pres">
      <dgm:prSet presAssocID="{8D20E1C8-51F6-4BC9-91ED-C6318E7F7232}" presName="centerShape" presStyleLbl="node0" presStyleIdx="0" presStyleCnt="1"/>
      <dgm:spPr/>
    </dgm:pt>
    <dgm:pt modelId="{38D6A4D7-7D49-4E11-9AE4-EEA7A8FB135D}" type="pres">
      <dgm:prSet presAssocID="{CCDD761E-589D-4E2F-A6EB-506154658520}" presName="parTrans" presStyleLbl="sibTrans2D1" presStyleIdx="0" presStyleCnt="2"/>
      <dgm:spPr/>
    </dgm:pt>
    <dgm:pt modelId="{FDB78070-32A7-4099-810A-F4B62469F11D}" type="pres">
      <dgm:prSet presAssocID="{CCDD761E-589D-4E2F-A6EB-506154658520}" presName="connectorText" presStyleLbl="sibTrans2D1" presStyleIdx="0" presStyleCnt="2"/>
      <dgm:spPr/>
    </dgm:pt>
    <dgm:pt modelId="{D3D53EE2-09A5-4790-BADB-BB8233A36ABB}" type="pres">
      <dgm:prSet presAssocID="{FDD8A07C-0B14-4D57-B366-544DCF0C2032}" presName="node" presStyleLbl="node1" presStyleIdx="0" presStyleCnt="2">
        <dgm:presLayoutVars>
          <dgm:bulletEnabled val="1"/>
        </dgm:presLayoutVars>
      </dgm:prSet>
      <dgm:spPr/>
    </dgm:pt>
    <dgm:pt modelId="{7DD3FD36-B5D4-41C1-AE38-45B1A46219F8}" type="pres">
      <dgm:prSet presAssocID="{F835A334-A8B8-4D2D-BDB3-8E877794883C}" presName="parTrans" presStyleLbl="sibTrans2D1" presStyleIdx="1" presStyleCnt="2"/>
      <dgm:spPr/>
    </dgm:pt>
    <dgm:pt modelId="{37BB5361-045C-4F11-A42C-C0CF4E9F1ADF}" type="pres">
      <dgm:prSet presAssocID="{F835A334-A8B8-4D2D-BDB3-8E877794883C}" presName="connectorText" presStyleLbl="sibTrans2D1" presStyleIdx="1" presStyleCnt="2"/>
      <dgm:spPr/>
    </dgm:pt>
    <dgm:pt modelId="{7C4DC9F0-845B-4D87-AC3C-29A1C0F0C8DF}" type="pres">
      <dgm:prSet presAssocID="{763241AC-B2C1-45A1-956A-71AAE9FC0487}" presName="node" presStyleLbl="node1" presStyleIdx="1" presStyleCnt="2">
        <dgm:presLayoutVars>
          <dgm:bulletEnabled val="1"/>
        </dgm:presLayoutVars>
      </dgm:prSet>
      <dgm:spPr/>
    </dgm:pt>
  </dgm:ptLst>
  <dgm:cxnLst>
    <dgm:cxn modelId="{E3ACC322-E2D2-45CB-A198-002A78F1F736}" type="presOf" srcId="{CCDD761E-589D-4E2F-A6EB-506154658520}" destId="{FDB78070-32A7-4099-810A-F4B62469F11D}" srcOrd="1" destOrd="0" presId="urn:microsoft.com/office/officeart/2005/8/layout/radial5"/>
    <dgm:cxn modelId="{E5770A64-B44B-4819-A8F0-22325BAE9D57}" srcId="{8D20E1C8-51F6-4BC9-91ED-C6318E7F7232}" destId="{FDD8A07C-0B14-4D57-B366-544DCF0C2032}" srcOrd="0" destOrd="0" parTransId="{CCDD761E-589D-4E2F-A6EB-506154658520}" sibTransId="{5BEDF884-8C4B-4FB7-A8C1-8959ECD73466}"/>
    <dgm:cxn modelId="{BDE09D75-59B0-4042-AFE5-8BC8911C37B6}" srcId="{F2984DFF-369A-463C-A7FF-8C87ADDB27A3}" destId="{8D20E1C8-51F6-4BC9-91ED-C6318E7F7232}" srcOrd="0" destOrd="0" parTransId="{E807A02E-506B-46FB-A25E-85D0949A1AF2}" sibTransId="{59ED6AEA-13E1-4227-A8AB-F4B61F10B93C}"/>
    <dgm:cxn modelId="{E1855579-B48A-44AF-A11A-5C2501EBF045}" type="presOf" srcId="{F835A334-A8B8-4D2D-BDB3-8E877794883C}" destId="{37BB5361-045C-4F11-A42C-C0CF4E9F1ADF}" srcOrd="1" destOrd="0" presId="urn:microsoft.com/office/officeart/2005/8/layout/radial5"/>
    <dgm:cxn modelId="{67DDBCB5-9378-4664-9F5E-FF3ED67346CB}" type="presOf" srcId="{CCDD761E-589D-4E2F-A6EB-506154658520}" destId="{38D6A4D7-7D49-4E11-9AE4-EEA7A8FB135D}" srcOrd="0" destOrd="0" presId="urn:microsoft.com/office/officeart/2005/8/layout/radial5"/>
    <dgm:cxn modelId="{78ACCBD7-1511-4E42-AAC3-062FA7F010E8}" type="presOf" srcId="{8D20E1C8-51F6-4BC9-91ED-C6318E7F7232}" destId="{7A642699-3557-45C2-8532-BDDC77F4DD21}" srcOrd="0" destOrd="0" presId="urn:microsoft.com/office/officeart/2005/8/layout/radial5"/>
    <dgm:cxn modelId="{E355E4D8-1DA2-4EE7-BAA7-98F3861B6E1C}" type="presOf" srcId="{F835A334-A8B8-4D2D-BDB3-8E877794883C}" destId="{7DD3FD36-B5D4-41C1-AE38-45B1A46219F8}" srcOrd="0" destOrd="0" presId="urn:microsoft.com/office/officeart/2005/8/layout/radial5"/>
    <dgm:cxn modelId="{AB904AE4-864C-461F-8092-A47CD04D8951}" type="presOf" srcId="{F2984DFF-369A-463C-A7FF-8C87ADDB27A3}" destId="{B2070904-5053-45DD-9845-75E05B2C8E29}" srcOrd="0" destOrd="0" presId="urn:microsoft.com/office/officeart/2005/8/layout/radial5"/>
    <dgm:cxn modelId="{1704F9E5-7B88-4109-8258-027C066A1A48}" srcId="{8D20E1C8-51F6-4BC9-91ED-C6318E7F7232}" destId="{763241AC-B2C1-45A1-956A-71AAE9FC0487}" srcOrd="1" destOrd="0" parTransId="{F835A334-A8B8-4D2D-BDB3-8E877794883C}" sibTransId="{30BAD32B-2D2B-4B67-B4C1-A52F9BA0BF5D}"/>
    <dgm:cxn modelId="{F7A9FFEF-E92C-4839-AF3D-EC36F8926317}" type="presOf" srcId="{FDD8A07C-0B14-4D57-B366-544DCF0C2032}" destId="{D3D53EE2-09A5-4790-BADB-BB8233A36ABB}" srcOrd="0" destOrd="0" presId="urn:microsoft.com/office/officeart/2005/8/layout/radial5"/>
    <dgm:cxn modelId="{4EEECEF1-4F4F-42F5-B795-8A6250918BBB}" type="presOf" srcId="{763241AC-B2C1-45A1-956A-71AAE9FC0487}" destId="{7C4DC9F0-845B-4D87-AC3C-29A1C0F0C8DF}" srcOrd="0" destOrd="0" presId="urn:microsoft.com/office/officeart/2005/8/layout/radial5"/>
    <dgm:cxn modelId="{CBD09AEC-1776-4F7C-B6CF-DA81BB2CB116}" type="presParOf" srcId="{B2070904-5053-45DD-9845-75E05B2C8E29}" destId="{7A642699-3557-45C2-8532-BDDC77F4DD21}" srcOrd="0" destOrd="0" presId="urn:microsoft.com/office/officeart/2005/8/layout/radial5"/>
    <dgm:cxn modelId="{38538D6B-19A6-4B3B-ABEB-CDD13F698A51}" type="presParOf" srcId="{B2070904-5053-45DD-9845-75E05B2C8E29}" destId="{38D6A4D7-7D49-4E11-9AE4-EEA7A8FB135D}" srcOrd="1" destOrd="0" presId="urn:microsoft.com/office/officeart/2005/8/layout/radial5"/>
    <dgm:cxn modelId="{B646F9FC-0D40-4A85-B3FA-4034B98FEEA8}" type="presParOf" srcId="{38D6A4D7-7D49-4E11-9AE4-EEA7A8FB135D}" destId="{FDB78070-32A7-4099-810A-F4B62469F11D}" srcOrd="0" destOrd="0" presId="urn:microsoft.com/office/officeart/2005/8/layout/radial5"/>
    <dgm:cxn modelId="{C991ECAF-2868-4A07-9800-AC0160C4E9EE}" type="presParOf" srcId="{B2070904-5053-45DD-9845-75E05B2C8E29}" destId="{D3D53EE2-09A5-4790-BADB-BB8233A36ABB}" srcOrd="2" destOrd="0" presId="urn:microsoft.com/office/officeart/2005/8/layout/radial5"/>
    <dgm:cxn modelId="{DBED04F6-6CBE-4236-BB8E-AA4A5ACEAA41}" type="presParOf" srcId="{B2070904-5053-45DD-9845-75E05B2C8E29}" destId="{7DD3FD36-B5D4-41C1-AE38-45B1A46219F8}" srcOrd="3" destOrd="0" presId="urn:microsoft.com/office/officeart/2005/8/layout/radial5"/>
    <dgm:cxn modelId="{633E1713-2E1E-43AC-BBB9-98F4BC15ED49}" type="presParOf" srcId="{7DD3FD36-B5D4-41C1-AE38-45B1A46219F8}" destId="{37BB5361-045C-4F11-A42C-C0CF4E9F1ADF}" srcOrd="0" destOrd="0" presId="urn:microsoft.com/office/officeart/2005/8/layout/radial5"/>
    <dgm:cxn modelId="{CCC879CB-6719-406B-9AFB-FEB9C068F2C1}" type="presParOf" srcId="{B2070904-5053-45DD-9845-75E05B2C8E29}" destId="{7C4DC9F0-845B-4D87-AC3C-29A1C0F0C8DF}" srcOrd="4"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a:t>Knowledge Representation</a:t>
          </a:r>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a:t>Machine Learning</a:t>
          </a:r>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a:t>Computational Linguistic</a:t>
          </a:r>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pt>
    <dgm:pt modelId="{1685BA4B-1A55-403A-8F37-68A4B35E333A}" type="pres">
      <dgm:prSet presAssocID="{65B0B4FC-730A-498D-A0A7-198257489ACD}" presName="gear1srcNode" presStyleLbl="node1" presStyleIdx="0" presStyleCnt="3"/>
      <dgm:spPr/>
    </dgm:pt>
    <dgm:pt modelId="{49612219-54EA-4B32-9261-F9EF1C95F7F3}" type="pres">
      <dgm:prSet presAssocID="{65B0B4FC-730A-498D-A0A7-198257489ACD}" presName="gear1dstNode" presStyleLbl="node1" presStyleIdx="0" presStyleCnt="3"/>
      <dgm:spPr/>
    </dgm:pt>
    <dgm:pt modelId="{A9EBE5A5-C389-45D7-B2F7-DA86DD4E5488}" type="pres">
      <dgm:prSet presAssocID="{DE5562C0-273D-4A1F-ACED-C0B00E549F36}" presName="gear2" presStyleLbl="node1" presStyleIdx="1" presStyleCnt="3">
        <dgm:presLayoutVars>
          <dgm:chMax val="1"/>
          <dgm:bulletEnabled val="1"/>
        </dgm:presLayoutVars>
      </dgm:prSet>
      <dgm:spPr/>
    </dgm:pt>
    <dgm:pt modelId="{5E762078-2D92-495D-B36B-70E29B73E0AB}" type="pres">
      <dgm:prSet presAssocID="{DE5562C0-273D-4A1F-ACED-C0B00E549F36}" presName="gear2srcNode" presStyleLbl="node1" presStyleIdx="1" presStyleCnt="3"/>
      <dgm:spPr/>
    </dgm:pt>
    <dgm:pt modelId="{BBAC9ED9-E5E6-4F29-868A-795200BE26DE}" type="pres">
      <dgm:prSet presAssocID="{DE5562C0-273D-4A1F-ACED-C0B00E549F36}" presName="gear2dstNode" presStyleLbl="node1" presStyleIdx="1" presStyleCnt="3"/>
      <dgm:spPr/>
    </dgm:pt>
    <dgm:pt modelId="{87F6E066-22A2-4845-B832-3F620F2CCA64}" type="pres">
      <dgm:prSet presAssocID="{815021E2-3E61-4034-8306-BF2996571586}" presName="gear3" presStyleLbl="node1" presStyleIdx="2" presStyleCnt="3"/>
      <dgm:spPr/>
    </dgm:pt>
    <dgm:pt modelId="{CC05ADE6-F4B9-4933-8DDD-53DE176B5BE6}" type="pres">
      <dgm:prSet presAssocID="{815021E2-3E61-4034-8306-BF2996571586}" presName="gear3tx" presStyleLbl="node1" presStyleIdx="2" presStyleCnt="3">
        <dgm:presLayoutVars>
          <dgm:chMax val="1"/>
          <dgm:bulletEnabled val="1"/>
        </dgm:presLayoutVars>
      </dgm:prSet>
      <dgm:spPr/>
    </dgm:pt>
    <dgm:pt modelId="{31754E99-0E99-4F1E-B91E-0EE273AC8241}" type="pres">
      <dgm:prSet presAssocID="{815021E2-3E61-4034-8306-BF2996571586}" presName="gear3srcNode" presStyleLbl="node1" presStyleIdx="2" presStyleCnt="3"/>
      <dgm:spPr/>
    </dgm:pt>
    <dgm:pt modelId="{7BDF7E0C-23DA-43ED-932E-0F7AACA8CF40}" type="pres">
      <dgm:prSet presAssocID="{815021E2-3E61-4034-8306-BF2996571586}" presName="gear3dstNode" presStyleLbl="node1" presStyleIdx="2" presStyleCnt="3"/>
      <dgm:spPr/>
    </dgm:pt>
    <dgm:pt modelId="{E1EA8425-0704-4C09-884F-C8DAE9451A7D}" type="pres">
      <dgm:prSet presAssocID="{9A881F18-257E-4BF3-AA02-CA9BF3D47C46}" presName="connector1" presStyleLbl="sibTrans2D1" presStyleIdx="0" presStyleCnt="3"/>
      <dgm:spPr/>
    </dgm:pt>
    <dgm:pt modelId="{465371BC-C51D-40F1-808B-E1079A4D7A32}" type="pres">
      <dgm:prSet presAssocID="{AC9163F7-F3A0-414C-B4F1-08EDECFD882E}" presName="connector2" presStyleLbl="sibTrans2D1" presStyleIdx="1" presStyleCnt="3"/>
      <dgm:spPr/>
    </dgm:pt>
    <dgm:pt modelId="{A861EBF1-ACB0-4483-8871-E2ED5342F1EE}" type="pres">
      <dgm:prSet presAssocID="{84F8989F-9866-4D89-80DD-C19F03B68FB4}" presName="connector3" presStyleLbl="sibTrans2D1" presStyleIdx="2" presStyleCnt="3"/>
      <dgm:spPr/>
    </dgm:pt>
  </dgm:ptLst>
  <dgm:cxnLst>
    <dgm:cxn modelId="{12312E13-4203-7445-AFC1-42F6279BA53B}" type="presOf" srcId="{65B0B4FC-730A-498D-A0A7-198257489ACD}" destId="{49612219-54EA-4B32-9261-F9EF1C95F7F3}" srcOrd="2" destOrd="0" presId="urn:microsoft.com/office/officeart/2005/8/layout/gear1"/>
    <dgm:cxn modelId="{CCADAC1D-7211-7E40-AFAC-70625590330B}" type="presOf" srcId="{815021E2-3E61-4034-8306-BF2996571586}" destId="{87F6E066-22A2-4845-B832-3F620F2CCA64}" srcOrd="0" destOrd="0" presId="urn:microsoft.com/office/officeart/2005/8/layout/gear1"/>
    <dgm:cxn modelId="{1127D81D-9365-524F-8B19-1A87C6FACBFF}" type="presOf" srcId="{AC9163F7-F3A0-414C-B4F1-08EDECFD882E}" destId="{465371BC-C51D-40F1-808B-E1079A4D7A32}" srcOrd="0" destOrd="0" presId="urn:microsoft.com/office/officeart/2005/8/layout/gear1"/>
    <dgm:cxn modelId="{58DCDB2E-6CCF-D44C-9B58-F856112DF927}" type="presOf" srcId="{9A881F18-257E-4BF3-AA02-CA9BF3D47C46}" destId="{E1EA8425-0704-4C09-884F-C8DAE9451A7D}" srcOrd="0" destOrd="0" presId="urn:microsoft.com/office/officeart/2005/8/layout/gear1"/>
    <dgm:cxn modelId="{C9425130-0C0E-084E-A842-592BE6FEF014}" type="presOf" srcId="{815021E2-3E61-4034-8306-BF2996571586}" destId="{31754E99-0E99-4F1E-B91E-0EE273AC8241}" srcOrd="2" destOrd="0" presId="urn:microsoft.com/office/officeart/2005/8/layout/gear1"/>
    <dgm:cxn modelId="{194A6E5F-8A3A-814A-BFED-2310060CC24C}" type="presOf" srcId="{815021E2-3E61-4034-8306-BF2996571586}" destId="{CC05ADE6-F4B9-4933-8DDD-53DE176B5BE6}" srcOrd="1" destOrd="0" presId="urn:microsoft.com/office/officeart/2005/8/layout/gear1"/>
    <dgm:cxn modelId="{FDE17A49-9AF0-4B41-9E0D-474150DD29EB}" type="presOf" srcId="{815021E2-3E61-4034-8306-BF2996571586}" destId="{7BDF7E0C-23DA-43ED-932E-0F7AACA8CF40}" srcOrd="3" destOrd="0" presId="urn:microsoft.com/office/officeart/2005/8/layout/gear1"/>
    <dgm:cxn modelId="{E02BC36E-F871-3042-83EB-84CD79E10392}" type="presOf" srcId="{DE5562C0-273D-4A1F-ACED-C0B00E549F36}" destId="{5E762078-2D92-495D-B36B-70E29B73E0AB}" srcOrd="1" destOrd="0" presId="urn:microsoft.com/office/officeart/2005/8/layout/gear1"/>
    <dgm:cxn modelId="{14D91684-2947-C642-8929-57EA054C2864}" type="presOf" srcId="{DE5562C0-273D-4A1F-ACED-C0B00E549F36}" destId="{BBAC9ED9-E5E6-4F29-868A-795200BE26DE}" srcOrd="2"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F09B04A4-A8C7-4C72-966F-B822BF27E9C4}" srcId="{76E160B1-E4B9-46F8-80CD-35B1BA1FAB67}" destId="{65B0B4FC-730A-498D-A0A7-198257489ACD}" srcOrd="0" destOrd="0" parTransId="{B8695D26-48D9-4AA8-B792-0FA009170813}" sibTransId="{9A881F18-257E-4BF3-AA02-CA9BF3D47C46}"/>
    <dgm:cxn modelId="{71101CC1-2F23-CF45-B6C7-00CF2ED661D0}" type="presOf" srcId="{84F8989F-9866-4D89-80DD-C19F03B68FB4}" destId="{A861EBF1-ACB0-4483-8871-E2ED5342F1EE}" srcOrd="0" destOrd="0" presId="urn:microsoft.com/office/officeart/2005/8/layout/gear1"/>
    <dgm:cxn modelId="{F3464AC2-D366-6547-A0D6-459E0798FB90}" type="presOf" srcId="{DE5562C0-273D-4A1F-ACED-C0B00E549F36}" destId="{A9EBE5A5-C389-45D7-B2F7-DA86DD4E5488}"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73FA93D8-6EA3-CF4A-B7CE-F227FA37D49A}" type="presOf" srcId="{65B0B4FC-730A-498D-A0A7-198257489ACD}" destId="{AADEACB4-3D1E-40AA-A8E5-5741D8D2AD7B}" srcOrd="0" destOrd="0" presId="urn:microsoft.com/office/officeart/2005/8/layout/gear1"/>
    <dgm:cxn modelId="{107401DC-F42E-1144-84B0-FFF7B4C183E5}" type="presOf" srcId="{76E160B1-E4B9-46F8-80CD-35B1BA1FAB67}" destId="{16D4F48F-05E2-4722-B031-82FF2AC7CBE0}" srcOrd="0" destOrd="0" presId="urn:microsoft.com/office/officeart/2005/8/layout/gear1"/>
    <dgm:cxn modelId="{951F89F5-D758-6D4B-936D-2EBC3F144F98}" type="presOf" srcId="{65B0B4FC-730A-498D-A0A7-198257489ACD}" destId="{1685BA4B-1A55-403A-8F37-68A4B35E333A}" srcOrd="1" destOrd="0" presId="urn:microsoft.com/office/officeart/2005/8/layout/gear1"/>
    <dgm:cxn modelId="{44BEA0F4-D392-4B41-B60C-42B1A3BB56C7}" type="presParOf" srcId="{16D4F48F-05E2-4722-B031-82FF2AC7CBE0}" destId="{AADEACB4-3D1E-40AA-A8E5-5741D8D2AD7B}" srcOrd="0" destOrd="0" presId="urn:microsoft.com/office/officeart/2005/8/layout/gear1"/>
    <dgm:cxn modelId="{A4FE1AF2-7B09-0F48-B2E7-F7B7E25C5971}" type="presParOf" srcId="{16D4F48F-05E2-4722-B031-82FF2AC7CBE0}" destId="{1685BA4B-1A55-403A-8F37-68A4B35E333A}" srcOrd="1" destOrd="0" presId="urn:microsoft.com/office/officeart/2005/8/layout/gear1"/>
    <dgm:cxn modelId="{6B477098-6DD3-1948-87E0-607DE578FEDB}" type="presParOf" srcId="{16D4F48F-05E2-4722-B031-82FF2AC7CBE0}" destId="{49612219-54EA-4B32-9261-F9EF1C95F7F3}" srcOrd="2" destOrd="0" presId="urn:microsoft.com/office/officeart/2005/8/layout/gear1"/>
    <dgm:cxn modelId="{AC57A300-63D8-224F-A81F-0A88EF82230C}" type="presParOf" srcId="{16D4F48F-05E2-4722-B031-82FF2AC7CBE0}" destId="{A9EBE5A5-C389-45D7-B2F7-DA86DD4E5488}" srcOrd="3" destOrd="0" presId="urn:microsoft.com/office/officeart/2005/8/layout/gear1"/>
    <dgm:cxn modelId="{893A9E44-F586-FF4F-8D05-0E13E15B88C0}" type="presParOf" srcId="{16D4F48F-05E2-4722-B031-82FF2AC7CBE0}" destId="{5E762078-2D92-495D-B36B-70E29B73E0AB}" srcOrd="4" destOrd="0" presId="urn:microsoft.com/office/officeart/2005/8/layout/gear1"/>
    <dgm:cxn modelId="{509059FF-CF84-E743-BFAF-31FEA46011E8}" type="presParOf" srcId="{16D4F48F-05E2-4722-B031-82FF2AC7CBE0}" destId="{BBAC9ED9-E5E6-4F29-868A-795200BE26DE}" srcOrd="5" destOrd="0" presId="urn:microsoft.com/office/officeart/2005/8/layout/gear1"/>
    <dgm:cxn modelId="{695CD267-F6A2-144B-814E-330060E1E672}" type="presParOf" srcId="{16D4F48F-05E2-4722-B031-82FF2AC7CBE0}" destId="{87F6E066-22A2-4845-B832-3F620F2CCA64}" srcOrd="6" destOrd="0" presId="urn:microsoft.com/office/officeart/2005/8/layout/gear1"/>
    <dgm:cxn modelId="{4D748091-9203-DC48-A65C-0541815E8280}" type="presParOf" srcId="{16D4F48F-05E2-4722-B031-82FF2AC7CBE0}" destId="{CC05ADE6-F4B9-4933-8DDD-53DE176B5BE6}" srcOrd="7" destOrd="0" presId="urn:microsoft.com/office/officeart/2005/8/layout/gear1"/>
    <dgm:cxn modelId="{4C39782F-0AE1-7F4D-8107-2723C093F1FF}" type="presParOf" srcId="{16D4F48F-05E2-4722-B031-82FF2AC7CBE0}" destId="{31754E99-0E99-4F1E-B91E-0EE273AC8241}" srcOrd="8" destOrd="0" presId="urn:microsoft.com/office/officeart/2005/8/layout/gear1"/>
    <dgm:cxn modelId="{6250A9CD-60CB-4C46-B2A4-02E565C73CE5}" type="presParOf" srcId="{16D4F48F-05E2-4722-B031-82FF2AC7CBE0}" destId="{7BDF7E0C-23DA-43ED-932E-0F7AACA8CF40}" srcOrd="9" destOrd="0" presId="urn:microsoft.com/office/officeart/2005/8/layout/gear1"/>
    <dgm:cxn modelId="{6C077DD8-0E39-7443-8557-C6155221FB5C}" type="presParOf" srcId="{16D4F48F-05E2-4722-B031-82FF2AC7CBE0}" destId="{E1EA8425-0704-4C09-884F-C8DAE9451A7D}" srcOrd="10" destOrd="0" presId="urn:microsoft.com/office/officeart/2005/8/layout/gear1"/>
    <dgm:cxn modelId="{9F6D7B51-509D-4440-8836-68A95E1812F0}" type="presParOf" srcId="{16D4F48F-05E2-4722-B031-82FF2AC7CBE0}" destId="{465371BC-C51D-40F1-808B-E1079A4D7A32}" srcOrd="11" destOrd="0" presId="urn:microsoft.com/office/officeart/2005/8/layout/gear1"/>
    <dgm:cxn modelId="{889E1B3A-421E-8045-B3F5-C8094C05C6A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Knowledge Representation</a:t>
          </a:r>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Machine Learning</a:t>
          </a:r>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Computational Linguistic</a:t>
          </a:r>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DF5E8-DCE1-4E97-AF93-D7A043ED2D3F}">
      <dsp:nvSpPr>
        <dsp:cNvPr id="0" name=""/>
        <dsp:cNvSpPr/>
      </dsp:nvSpPr>
      <dsp:spPr>
        <a:xfrm>
          <a:off x="2902" y="50622"/>
          <a:ext cx="2431881" cy="576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AU" sz="2000" kern="1200" dirty="0"/>
            <a:t>Natural Language</a:t>
          </a:r>
        </a:p>
      </dsp:txBody>
      <dsp:txXfrm>
        <a:off x="2902" y="50622"/>
        <a:ext cx="2431881" cy="576000"/>
      </dsp:txXfrm>
    </dsp:sp>
    <dsp:sp modelId="{22A98301-F82C-4E88-A925-882ACF4545C7}">
      <dsp:nvSpPr>
        <dsp:cNvPr id="0" name=""/>
        <dsp:cNvSpPr/>
      </dsp:nvSpPr>
      <dsp:spPr>
        <a:xfrm>
          <a:off x="2902" y="626622"/>
          <a:ext cx="2431881" cy="321113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AU" sz="2000" kern="1200" dirty="0"/>
            <a:t>General</a:t>
          </a:r>
        </a:p>
        <a:p>
          <a:pPr marL="228600" lvl="1" indent="-228600" algn="l" defTabSz="889000">
            <a:lnSpc>
              <a:spcPct val="90000"/>
            </a:lnSpc>
            <a:spcBef>
              <a:spcPct val="0"/>
            </a:spcBef>
            <a:spcAft>
              <a:spcPct val="15000"/>
            </a:spcAft>
            <a:buChar char="•"/>
          </a:pPr>
          <a:r>
            <a:rPr lang="en-AU" sz="2000" kern="1200" dirty="0"/>
            <a:t>Grammatically Correct</a:t>
          </a:r>
        </a:p>
        <a:p>
          <a:pPr marL="228600" lvl="1" indent="-228600" algn="l" defTabSz="889000">
            <a:lnSpc>
              <a:spcPct val="90000"/>
            </a:lnSpc>
            <a:spcBef>
              <a:spcPct val="0"/>
            </a:spcBef>
            <a:spcAft>
              <a:spcPct val="15000"/>
            </a:spcAft>
            <a:buChar char="•"/>
          </a:pPr>
          <a:r>
            <a:rPr lang="en-AU" sz="2000" kern="1200" dirty="0"/>
            <a:t>Large Vocabulary</a:t>
          </a:r>
        </a:p>
        <a:p>
          <a:pPr marL="228600" lvl="1" indent="-228600" algn="l" defTabSz="889000">
            <a:lnSpc>
              <a:spcPct val="90000"/>
            </a:lnSpc>
            <a:spcBef>
              <a:spcPct val="0"/>
            </a:spcBef>
            <a:spcAft>
              <a:spcPct val="15000"/>
            </a:spcAft>
            <a:buChar char="•"/>
          </a:pPr>
          <a:r>
            <a:rPr lang="en-AU" sz="2000" kern="1200" dirty="0"/>
            <a:t>Not noisy</a:t>
          </a:r>
        </a:p>
        <a:p>
          <a:pPr marL="228600" lvl="1" indent="-228600" algn="l" defTabSz="889000">
            <a:lnSpc>
              <a:spcPct val="90000"/>
            </a:lnSpc>
            <a:spcBef>
              <a:spcPct val="0"/>
            </a:spcBef>
            <a:spcAft>
              <a:spcPct val="15000"/>
            </a:spcAft>
            <a:buChar char="•"/>
          </a:pPr>
          <a:r>
            <a:rPr lang="en-AU" sz="2000" kern="1200" dirty="0"/>
            <a:t>Examples: Wikipedia</a:t>
          </a:r>
        </a:p>
      </dsp:txBody>
      <dsp:txXfrm>
        <a:off x="2902" y="626622"/>
        <a:ext cx="2431881" cy="3211130"/>
      </dsp:txXfrm>
    </dsp:sp>
    <dsp:sp modelId="{5102F491-61DC-4795-81F1-EBF821C3B055}">
      <dsp:nvSpPr>
        <dsp:cNvPr id="0" name=""/>
        <dsp:cNvSpPr/>
      </dsp:nvSpPr>
      <dsp:spPr>
        <a:xfrm>
          <a:off x="2775246" y="50622"/>
          <a:ext cx="2647224" cy="576000"/>
        </a:xfrm>
        <a:prstGeom prst="rect">
          <a:avLst/>
        </a:prstGeom>
        <a:solidFill>
          <a:schemeClr val="accent4">
            <a:hueOff val="-4223974"/>
            <a:satOff val="-58564"/>
            <a:lumOff val="-35294"/>
            <a:alphaOff val="0"/>
          </a:schemeClr>
        </a:solidFill>
        <a:ln w="25400" cap="flat" cmpd="sng" algn="ctr">
          <a:solidFill>
            <a:schemeClr val="accent4">
              <a:hueOff val="-4223974"/>
              <a:satOff val="-58564"/>
              <a:lumOff val="-3529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AU" sz="2000" kern="1200" dirty="0"/>
            <a:t>Technical Language</a:t>
          </a:r>
        </a:p>
      </dsp:txBody>
      <dsp:txXfrm>
        <a:off x="2775246" y="50622"/>
        <a:ext cx="2647224" cy="576000"/>
      </dsp:txXfrm>
    </dsp:sp>
    <dsp:sp modelId="{35D61761-476D-4F45-86F8-8B7313587569}">
      <dsp:nvSpPr>
        <dsp:cNvPr id="0" name=""/>
        <dsp:cNvSpPr/>
      </dsp:nvSpPr>
      <dsp:spPr>
        <a:xfrm>
          <a:off x="2775246" y="626622"/>
          <a:ext cx="2647224" cy="3211130"/>
        </a:xfrm>
        <a:prstGeom prst="rect">
          <a:avLst/>
        </a:prstGeom>
        <a:solidFill>
          <a:schemeClr val="accent4">
            <a:tint val="40000"/>
            <a:alpha val="90000"/>
            <a:hueOff val="-4319390"/>
            <a:satOff val="-53619"/>
            <a:lumOff val="-8731"/>
            <a:alphaOff val="0"/>
          </a:schemeClr>
        </a:solidFill>
        <a:ln w="25400" cap="flat" cmpd="sng" algn="ctr">
          <a:solidFill>
            <a:schemeClr val="accent4">
              <a:tint val="40000"/>
              <a:alpha val="90000"/>
              <a:hueOff val="-4319390"/>
              <a:satOff val="-53619"/>
              <a:lumOff val="-87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AU" sz="2000" kern="1200" dirty="0"/>
            <a:t>Domain Specific</a:t>
          </a:r>
        </a:p>
        <a:p>
          <a:pPr marL="228600" lvl="1" indent="-228600" algn="l" defTabSz="889000">
            <a:lnSpc>
              <a:spcPct val="90000"/>
            </a:lnSpc>
            <a:spcBef>
              <a:spcPct val="0"/>
            </a:spcBef>
            <a:spcAft>
              <a:spcPct val="15000"/>
            </a:spcAft>
            <a:buFont typeface="Wingdings" panose="05000000000000000000" pitchFamily="2" charset="2"/>
            <a:buChar char="ü"/>
          </a:pPr>
          <a:r>
            <a:rPr lang="en-AU" sz="2000" kern="1200" dirty="0"/>
            <a:t>Small Vocabulary</a:t>
          </a:r>
        </a:p>
        <a:p>
          <a:pPr marL="228600" lvl="1" indent="-228600" algn="l" defTabSz="889000">
            <a:lnSpc>
              <a:spcPct val="90000"/>
            </a:lnSpc>
            <a:spcBef>
              <a:spcPct val="0"/>
            </a:spcBef>
            <a:spcAft>
              <a:spcPct val="15000"/>
            </a:spcAft>
            <a:buFontTx/>
            <a:buChar char="×"/>
          </a:pPr>
          <a:r>
            <a:rPr lang="en-AU" sz="2000" kern="1200" dirty="0">
              <a:solidFill>
                <a:srgbClr val="C00000"/>
              </a:solidFill>
            </a:rPr>
            <a:t>Terse</a:t>
          </a:r>
        </a:p>
        <a:p>
          <a:pPr marL="228600" lvl="1" indent="-228600" algn="l" defTabSz="889000">
            <a:lnSpc>
              <a:spcPct val="90000"/>
            </a:lnSpc>
            <a:spcBef>
              <a:spcPct val="0"/>
            </a:spcBef>
            <a:spcAft>
              <a:spcPct val="15000"/>
            </a:spcAft>
            <a:buFontTx/>
            <a:buChar char="×"/>
          </a:pPr>
          <a:r>
            <a:rPr lang="en-AU" sz="2000" kern="1200" dirty="0">
              <a:solidFill>
                <a:srgbClr val="C00000"/>
              </a:solidFill>
            </a:rPr>
            <a:t>Jargons, Misspelling </a:t>
          </a:r>
        </a:p>
        <a:p>
          <a:pPr marL="228600" lvl="1" indent="-228600" algn="l" defTabSz="889000">
            <a:lnSpc>
              <a:spcPct val="90000"/>
            </a:lnSpc>
            <a:spcBef>
              <a:spcPct val="0"/>
            </a:spcBef>
            <a:spcAft>
              <a:spcPct val="15000"/>
            </a:spcAft>
            <a:buChar char="•"/>
          </a:pPr>
          <a:r>
            <a:rPr lang="en-AU" sz="2000" kern="1200" dirty="0"/>
            <a:t>Examples: Safety logs, Maintenance work orders, geological reports</a:t>
          </a:r>
        </a:p>
      </dsp:txBody>
      <dsp:txXfrm>
        <a:off x="2775246" y="626622"/>
        <a:ext cx="2647224" cy="3211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42699-3557-45C2-8532-BDDC77F4DD21}">
      <dsp:nvSpPr>
        <dsp:cNvPr id="0" name=""/>
        <dsp:cNvSpPr/>
      </dsp:nvSpPr>
      <dsp:spPr>
        <a:xfrm>
          <a:off x="1715807" y="1316359"/>
          <a:ext cx="938999" cy="93899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NLP for Information Extraction</a:t>
          </a:r>
        </a:p>
      </dsp:txBody>
      <dsp:txXfrm>
        <a:off x="1853320" y="1453872"/>
        <a:ext cx="663973" cy="663973"/>
      </dsp:txXfrm>
    </dsp:sp>
    <dsp:sp modelId="{38D6A4D7-7D49-4E11-9AE4-EEA7A8FB135D}">
      <dsp:nvSpPr>
        <dsp:cNvPr id="0" name=""/>
        <dsp:cNvSpPr/>
      </dsp:nvSpPr>
      <dsp:spPr>
        <a:xfrm rot="16200000">
          <a:off x="2085985" y="974950"/>
          <a:ext cx="198644" cy="3192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AU" sz="800" kern="1200"/>
        </a:p>
      </dsp:txBody>
      <dsp:txXfrm>
        <a:off x="2115782" y="1068599"/>
        <a:ext cx="139051" cy="191555"/>
      </dsp:txXfrm>
    </dsp:sp>
    <dsp:sp modelId="{D3D53EE2-09A5-4790-BADB-BB8233A36ABB}">
      <dsp:nvSpPr>
        <dsp:cNvPr id="0" name=""/>
        <dsp:cNvSpPr/>
      </dsp:nvSpPr>
      <dsp:spPr>
        <a:xfrm>
          <a:off x="1715807" y="2558"/>
          <a:ext cx="938999" cy="93899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Semantics</a:t>
          </a:r>
        </a:p>
      </dsp:txBody>
      <dsp:txXfrm>
        <a:off x="1853320" y="140071"/>
        <a:ext cx="663973" cy="663973"/>
      </dsp:txXfrm>
    </dsp:sp>
    <dsp:sp modelId="{533C1724-1499-4950-8BF1-8FEACB4BEA53}">
      <dsp:nvSpPr>
        <dsp:cNvPr id="0" name=""/>
        <dsp:cNvSpPr/>
      </dsp:nvSpPr>
      <dsp:spPr>
        <a:xfrm>
          <a:off x="2737263" y="1626229"/>
          <a:ext cx="198644" cy="319259"/>
        </a:xfrm>
        <a:prstGeom prst="rightArrow">
          <a:avLst>
            <a:gd name="adj1" fmla="val 60000"/>
            <a:gd name="adj2" fmla="val 50000"/>
          </a:avLst>
        </a:prstGeom>
        <a:solidFill>
          <a:schemeClr val="accent4">
            <a:hueOff val="-1407991"/>
            <a:satOff val="-19521"/>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AU" sz="800" kern="1200"/>
        </a:p>
      </dsp:txBody>
      <dsp:txXfrm>
        <a:off x="2737263" y="1690081"/>
        <a:ext cx="139051" cy="191555"/>
      </dsp:txXfrm>
    </dsp:sp>
    <dsp:sp modelId="{BB9B74EA-D3A3-4503-AA6D-35AD56C2AF73}">
      <dsp:nvSpPr>
        <dsp:cNvPr id="0" name=""/>
        <dsp:cNvSpPr/>
      </dsp:nvSpPr>
      <dsp:spPr>
        <a:xfrm>
          <a:off x="3029608" y="1316359"/>
          <a:ext cx="938999" cy="938999"/>
        </a:xfrm>
        <a:prstGeom prst="ellipse">
          <a:avLst/>
        </a:prstGeom>
        <a:solidFill>
          <a:schemeClr val="accent4">
            <a:hueOff val="-1407991"/>
            <a:satOff val="-19521"/>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Style</a:t>
          </a:r>
        </a:p>
      </dsp:txBody>
      <dsp:txXfrm>
        <a:off x="3167121" y="1453872"/>
        <a:ext cx="663973" cy="663973"/>
      </dsp:txXfrm>
    </dsp:sp>
    <dsp:sp modelId="{CA223F1A-749F-45F9-AAA8-2A5094140F0D}">
      <dsp:nvSpPr>
        <dsp:cNvPr id="0" name=""/>
        <dsp:cNvSpPr/>
      </dsp:nvSpPr>
      <dsp:spPr>
        <a:xfrm rot="5400000">
          <a:off x="2085985" y="2277507"/>
          <a:ext cx="198644" cy="319259"/>
        </a:xfrm>
        <a:prstGeom prst="rightArrow">
          <a:avLst>
            <a:gd name="adj1" fmla="val 60000"/>
            <a:gd name="adj2" fmla="val 50000"/>
          </a:avLst>
        </a:prstGeom>
        <a:solidFill>
          <a:schemeClr val="accent4">
            <a:hueOff val="-2815983"/>
            <a:satOff val="-39043"/>
            <a:lumOff val="-235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AU" sz="800" kern="1200"/>
        </a:p>
      </dsp:txBody>
      <dsp:txXfrm>
        <a:off x="2115782" y="2311563"/>
        <a:ext cx="139051" cy="191555"/>
      </dsp:txXfrm>
    </dsp:sp>
    <dsp:sp modelId="{3BBF009E-AD72-41CF-8F5B-AF3EEFFD1A9A}">
      <dsp:nvSpPr>
        <dsp:cNvPr id="0" name=""/>
        <dsp:cNvSpPr/>
      </dsp:nvSpPr>
      <dsp:spPr>
        <a:xfrm>
          <a:off x="1715807" y="2630159"/>
          <a:ext cx="938999" cy="938999"/>
        </a:xfrm>
        <a:prstGeom prst="ellipse">
          <a:avLst/>
        </a:prstGeom>
        <a:solidFill>
          <a:schemeClr val="accent4">
            <a:hueOff val="-2815983"/>
            <a:satOff val="-39043"/>
            <a:lumOff val="-23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Social</a:t>
          </a:r>
        </a:p>
      </dsp:txBody>
      <dsp:txXfrm>
        <a:off x="1853320" y="2767672"/>
        <a:ext cx="663973" cy="663973"/>
      </dsp:txXfrm>
    </dsp:sp>
    <dsp:sp modelId="{32D12E73-F962-405D-96A0-F0D640A6CF73}">
      <dsp:nvSpPr>
        <dsp:cNvPr id="0" name=""/>
        <dsp:cNvSpPr/>
      </dsp:nvSpPr>
      <dsp:spPr>
        <a:xfrm rot="10800000">
          <a:off x="1434706" y="1626229"/>
          <a:ext cx="198644" cy="319259"/>
        </a:xfrm>
        <a:prstGeom prst="rightArrow">
          <a:avLst>
            <a:gd name="adj1" fmla="val 60000"/>
            <a:gd name="adj2" fmla="val 50000"/>
          </a:avLst>
        </a:prstGeom>
        <a:solidFill>
          <a:schemeClr val="accent4">
            <a:hueOff val="-4223974"/>
            <a:satOff val="-58564"/>
            <a:lumOff val="-35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AU" sz="800" kern="1200"/>
        </a:p>
      </dsp:txBody>
      <dsp:txXfrm rot="10800000">
        <a:off x="1494299" y="1690081"/>
        <a:ext cx="139051" cy="191555"/>
      </dsp:txXfrm>
    </dsp:sp>
    <dsp:sp modelId="{070F1800-7F39-4DFC-97E7-5DD7D0E25C08}">
      <dsp:nvSpPr>
        <dsp:cNvPr id="0" name=""/>
        <dsp:cNvSpPr/>
      </dsp:nvSpPr>
      <dsp:spPr>
        <a:xfrm>
          <a:off x="402007" y="1316359"/>
          <a:ext cx="938999" cy="938999"/>
        </a:xfrm>
        <a:prstGeom prst="ellipse">
          <a:avLst/>
        </a:prstGeom>
        <a:solidFill>
          <a:schemeClr val="accent4">
            <a:hueOff val="-4223974"/>
            <a:satOff val="-58564"/>
            <a:lumOff val="-35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Sentiment</a:t>
          </a:r>
        </a:p>
      </dsp:txBody>
      <dsp:txXfrm>
        <a:off x="539520" y="1453872"/>
        <a:ext cx="663973" cy="6639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42699-3557-45C2-8532-BDDC77F4DD21}">
      <dsp:nvSpPr>
        <dsp:cNvPr id="0" name=""/>
        <dsp:cNvSpPr/>
      </dsp:nvSpPr>
      <dsp:spPr>
        <a:xfrm>
          <a:off x="379559" y="1316797"/>
          <a:ext cx="938123" cy="93812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NLP for Information Extraction</a:t>
          </a:r>
        </a:p>
      </dsp:txBody>
      <dsp:txXfrm>
        <a:off x="516944" y="1454182"/>
        <a:ext cx="663353" cy="663353"/>
      </dsp:txXfrm>
    </dsp:sp>
    <dsp:sp modelId="{38D6A4D7-7D49-4E11-9AE4-EEA7A8FB135D}">
      <dsp:nvSpPr>
        <dsp:cNvPr id="0" name=""/>
        <dsp:cNvSpPr/>
      </dsp:nvSpPr>
      <dsp:spPr>
        <a:xfrm rot="16200000">
          <a:off x="748769" y="974569"/>
          <a:ext cx="199702" cy="31896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AU" sz="800" kern="1200"/>
        </a:p>
      </dsp:txBody>
      <dsp:txXfrm>
        <a:off x="778725" y="1068317"/>
        <a:ext cx="139791" cy="191378"/>
      </dsp:txXfrm>
    </dsp:sp>
    <dsp:sp modelId="{D3D53EE2-09A5-4790-BADB-BB8233A36ABB}">
      <dsp:nvSpPr>
        <dsp:cNvPr id="0" name=""/>
        <dsp:cNvSpPr/>
      </dsp:nvSpPr>
      <dsp:spPr>
        <a:xfrm>
          <a:off x="379559" y="1876"/>
          <a:ext cx="938123" cy="938123"/>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Semantics</a:t>
          </a:r>
        </a:p>
      </dsp:txBody>
      <dsp:txXfrm>
        <a:off x="516944" y="139261"/>
        <a:ext cx="663353" cy="663353"/>
      </dsp:txXfrm>
    </dsp:sp>
    <dsp:sp modelId="{7DD3FD36-B5D4-41C1-AE38-45B1A46219F8}">
      <dsp:nvSpPr>
        <dsp:cNvPr id="0" name=""/>
        <dsp:cNvSpPr/>
      </dsp:nvSpPr>
      <dsp:spPr>
        <a:xfrm rot="5400000">
          <a:off x="748769" y="2278186"/>
          <a:ext cx="199702" cy="318962"/>
        </a:xfrm>
        <a:prstGeom prst="rightArrow">
          <a:avLst>
            <a:gd name="adj1" fmla="val 60000"/>
            <a:gd name="adj2" fmla="val 50000"/>
          </a:avLst>
        </a:prstGeom>
        <a:solidFill>
          <a:schemeClr val="accent4">
            <a:hueOff val="-4223974"/>
            <a:satOff val="-58564"/>
            <a:lumOff val="-35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AU" sz="800" kern="1200"/>
        </a:p>
      </dsp:txBody>
      <dsp:txXfrm>
        <a:off x="778725" y="2312023"/>
        <a:ext cx="139791" cy="191378"/>
      </dsp:txXfrm>
    </dsp:sp>
    <dsp:sp modelId="{7C4DC9F0-845B-4D87-AC3C-29A1C0F0C8DF}">
      <dsp:nvSpPr>
        <dsp:cNvPr id="0" name=""/>
        <dsp:cNvSpPr/>
      </dsp:nvSpPr>
      <dsp:spPr>
        <a:xfrm>
          <a:off x="379559" y="2631717"/>
          <a:ext cx="938123" cy="938123"/>
        </a:xfrm>
        <a:prstGeom prst="ellipse">
          <a:avLst/>
        </a:prstGeom>
        <a:solidFill>
          <a:schemeClr val="accent4">
            <a:hueOff val="-4223974"/>
            <a:satOff val="-58564"/>
            <a:lumOff val="-35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AU" sz="1000" kern="1200" dirty="0"/>
            <a:t>Social</a:t>
          </a:r>
        </a:p>
      </dsp:txBody>
      <dsp:txXfrm>
        <a:off x="516944" y="2769102"/>
        <a:ext cx="663353" cy="6633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Knowledge Representation</a:t>
          </a:r>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Machine Learning</a:t>
          </a:r>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AU" sz="800" kern="1200" dirty="0"/>
            <a:t>Computational Linguistic</a:t>
          </a:r>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3D976-47F5-0647-A685-962A90595BBA}"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49C27-A5A4-5B4D-913D-9738CE937EEE}" type="slidenum">
              <a:rPr lang="en-US" smtClean="0"/>
              <a:t>‹#›</a:t>
            </a:fld>
            <a:endParaRPr lang="en-US"/>
          </a:p>
        </p:txBody>
      </p:sp>
    </p:spTree>
    <p:extLst>
      <p:ext uri="{BB962C8B-B14F-4D97-AF65-F5344CB8AC3E}">
        <p14:creationId xmlns:p14="http://schemas.microsoft.com/office/powerpoint/2010/main" val="329339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js.aaai.org/index.php/ICWSM/article/view/3234"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D7781F5-EA0A-48EC-9CE6-386BCC3B3112}" type="slidenum">
              <a:rPr lang="en-AU" smtClean="0"/>
              <a:t>1</a:t>
            </a:fld>
            <a:endParaRPr lang="en-AU"/>
          </a:p>
        </p:txBody>
      </p:sp>
    </p:spTree>
    <p:extLst>
      <p:ext uri="{BB962C8B-B14F-4D97-AF65-F5344CB8AC3E}">
        <p14:creationId xmlns:p14="http://schemas.microsoft.com/office/powerpoint/2010/main" val="1862496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https://editor.analyticsvidhya.com/uploads/19617Intro%20image.jpg</a:t>
            </a:r>
          </a:p>
        </p:txBody>
      </p:sp>
      <p:sp>
        <p:nvSpPr>
          <p:cNvPr id="4" name="Slide Number Placeholder 3"/>
          <p:cNvSpPr>
            <a:spLocks noGrp="1"/>
          </p:cNvSpPr>
          <p:nvPr>
            <p:ph type="sldNum" sz="quarter" idx="10"/>
          </p:nvPr>
        </p:nvSpPr>
        <p:spPr/>
        <p:txBody>
          <a:bodyPr/>
          <a:lstStyle/>
          <a:p>
            <a:fld id="{A9849C27-A5A4-5B4D-913D-9738CE937EEE}" type="slidenum">
              <a:rPr lang="en-US" smtClean="0"/>
              <a:t>12</a:t>
            </a:fld>
            <a:endParaRPr lang="en-US"/>
          </a:p>
        </p:txBody>
      </p:sp>
    </p:spTree>
    <p:extLst>
      <p:ext uri="{BB962C8B-B14F-4D97-AF65-F5344CB8AC3E}">
        <p14:creationId xmlns:p14="http://schemas.microsoft.com/office/powerpoint/2010/main" val="20729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E461C148-2691-456C-82DE-3D18F920F04F}" type="slidenum">
              <a:rPr lang="en-US"/>
              <a:pPr/>
              <a:t>20</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r>
              <a:rPr lang="en-US"/>
              <a:t>We are an award wining research group UWA Natural Language and Technical Language Processing Group</a:t>
            </a:r>
          </a:p>
        </p:txBody>
      </p:sp>
    </p:spTree>
    <p:extLst>
      <p:ext uri="{BB962C8B-B14F-4D97-AF65-F5344CB8AC3E}">
        <p14:creationId xmlns:p14="http://schemas.microsoft.com/office/powerpoint/2010/main" val="1796663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E461C148-2691-456C-82DE-3D18F920F04F}" type="slidenum">
              <a:rPr lang="en-US"/>
              <a:pPr/>
              <a:t>21</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r>
              <a:rPr lang="en-US" dirty="0"/>
              <a:t>We are an award wining research group UWA Natural Language and Technical Language Processing Group</a:t>
            </a:r>
          </a:p>
        </p:txBody>
      </p:sp>
    </p:spTree>
    <p:extLst>
      <p:ext uri="{BB962C8B-B14F-4D97-AF65-F5344CB8AC3E}">
        <p14:creationId xmlns:p14="http://schemas.microsoft.com/office/powerpoint/2010/main" val="981851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E461C148-2691-456C-82DE-3D18F920F04F}" type="slidenum">
              <a:rPr lang="en-US"/>
              <a:pPr/>
              <a:t>22</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r>
              <a:rPr lang="en-US"/>
              <a:t>We are an award wining research group UWA Natural Language and Technical Language Processing Group</a:t>
            </a:r>
          </a:p>
        </p:txBody>
      </p:sp>
    </p:spTree>
    <p:extLst>
      <p:ext uri="{BB962C8B-B14F-4D97-AF65-F5344CB8AC3E}">
        <p14:creationId xmlns:p14="http://schemas.microsoft.com/office/powerpoint/2010/main" val="651204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E461C148-2691-456C-82DE-3D18F920F04F}" type="slidenum">
              <a:rPr lang="en-US"/>
              <a:pPr/>
              <a:t>23</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r>
              <a:rPr lang="en-US"/>
              <a:t>We are an award wining research group UWA Natural Language and Technical Language Processing Group</a:t>
            </a:r>
          </a:p>
        </p:txBody>
      </p:sp>
    </p:spTree>
    <p:extLst>
      <p:ext uri="{BB962C8B-B14F-4D97-AF65-F5344CB8AC3E}">
        <p14:creationId xmlns:p14="http://schemas.microsoft.com/office/powerpoint/2010/main" val="3230468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E461C148-2691-456C-82DE-3D18F920F04F}" type="slidenum">
              <a:rPr lang="en-US"/>
              <a:pPr/>
              <a:t>24</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r>
              <a:rPr lang="en-US"/>
              <a:t>We are an award wining research group UWA Natural Language and Technical Language Processing Group</a:t>
            </a:r>
          </a:p>
        </p:txBody>
      </p:sp>
    </p:spTree>
    <p:extLst>
      <p:ext uri="{BB962C8B-B14F-4D97-AF65-F5344CB8AC3E}">
        <p14:creationId xmlns:p14="http://schemas.microsoft.com/office/powerpoint/2010/main" val="3391757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E461C148-2691-456C-82DE-3D18F920F04F}" type="slidenum">
              <a:rPr lang="en-US"/>
              <a:pPr/>
              <a:t>25</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r>
              <a:rPr lang="en-US"/>
              <a:t>We are an award wining research group UWA Natural Language and Technical Language Processing Group</a:t>
            </a:r>
          </a:p>
        </p:txBody>
      </p:sp>
    </p:spTree>
    <p:extLst>
      <p:ext uri="{BB962C8B-B14F-4D97-AF65-F5344CB8AC3E}">
        <p14:creationId xmlns:p14="http://schemas.microsoft.com/office/powerpoint/2010/main" val="997280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E461C148-2691-456C-82DE-3D18F920F04F}" type="slidenum">
              <a:rPr lang="en-US"/>
              <a:pPr/>
              <a:t>26</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r>
              <a:rPr lang="en-US"/>
              <a:t>We are an award wining research group UWA Natural Language and Technical Language Processing Group</a:t>
            </a:r>
          </a:p>
        </p:txBody>
      </p:sp>
    </p:spTree>
    <p:extLst>
      <p:ext uri="{BB962C8B-B14F-4D97-AF65-F5344CB8AC3E}">
        <p14:creationId xmlns:p14="http://schemas.microsoft.com/office/powerpoint/2010/main" val="379870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E461C148-2691-456C-82DE-3D18F920F04F}" type="slidenum">
              <a:rPr lang="en-US"/>
              <a:pPr/>
              <a:t>27</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r>
              <a:rPr lang="en-US"/>
              <a:t>We are an award wining research group UWA Natural Language and Technical Language Processing Group</a:t>
            </a:r>
          </a:p>
        </p:txBody>
      </p:sp>
    </p:spTree>
    <p:extLst>
      <p:ext uri="{BB962C8B-B14F-4D97-AF65-F5344CB8AC3E}">
        <p14:creationId xmlns:p14="http://schemas.microsoft.com/office/powerpoint/2010/main" val="234465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E461C148-2691-456C-82DE-3D18F920F04F}" type="slidenum">
              <a:rPr lang="en-US"/>
              <a:pPr/>
              <a:t>28</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r>
              <a:rPr lang="en-US" dirty="0"/>
              <a:t>We are an award wining research group UWA Natural Language and Technical Language Processing Group</a:t>
            </a:r>
          </a:p>
        </p:txBody>
      </p:sp>
    </p:spTree>
    <p:extLst>
      <p:ext uri="{BB962C8B-B14F-4D97-AF65-F5344CB8AC3E}">
        <p14:creationId xmlns:p14="http://schemas.microsoft.com/office/powerpoint/2010/main" val="131959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849C27-A5A4-5B4D-913D-9738CE937EEE}" type="slidenum">
              <a:rPr lang="en-US" smtClean="0"/>
              <a:t>2</a:t>
            </a:fld>
            <a:endParaRPr lang="en-US"/>
          </a:p>
        </p:txBody>
      </p:sp>
    </p:spTree>
    <p:extLst>
      <p:ext uri="{BB962C8B-B14F-4D97-AF65-F5344CB8AC3E}">
        <p14:creationId xmlns:p14="http://schemas.microsoft.com/office/powerpoint/2010/main" val="4282554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E461C148-2691-456C-82DE-3D18F920F04F}" type="slidenum">
              <a:rPr lang="en-US"/>
              <a:pPr/>
              <a:t>29</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r>
              <a:rPr lang="en-US"/>
              <a:t>We are an award wining research group UWA Natural Language and Technical Language Processing Group</a:t>
            </a:r>
          </a:p>
        </p:txBody>
      </p:sp>
    </p:spTree>
    <p:extLst>
      <p:ext uri="{BB962C8B-B14F-4D97-AF65-F5344CB8AC3E}">
        <p14:creationId xmlns:p14="http://schemas.microsoft.com/office/powerpoint/2010/main" val="207020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E461C148-2691-456C-82DE-3D18F920F04F}" type="slidenum">
              <a:rPr lang="en-US"/>
              <a:pPr/>
              <a:t>30</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r>
              <a:rPr lang="en-US"/>
              <a:t>We are an award wining research group UWA Natural Language and Technical Language Processing Group</a:t>
            </a:r>
          </a:p>
        </p:txBody>
      </p:sp>
    </p:spTree>
    <p:extLst>
      <p:ext uri="{BB962C8B-B14F-4D97-AF65-F5344CB8AC3E}">
        <p14:creationId xmlns:p14="http://schemas.microsoft.com/office/powerpoint/2010/main" val="453116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Handling –</a:t>
            </a:r>
            <a:r>
              <a:rPr lang="en-AU" baseline="0" dirty="0"/>
              <a:t> </a:t>
            </a:r>
          </a:p>
          <a:p>
            <a:r>
              <a:rPr lang="en-AU" baseline="0" dirty="0"/>
              <a:t>Processing – </a:t>
            </a:r>
          </a:p>
          <a:p>
            <a:r>
              <a:rPr lang="en-AU" baseline="0" dirty="0"/>
              <a:t>Representation - </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31</a:t>
            </a:fld>
            <a:endParaRPr lang="en-US"/>
          </a:p>
        </p:txBody>
      </p:sp>
    </p:spTree>
    <p:extLst>
      <p:ext uri="{BB962C8B-B14F-4D97-AF65-F5344CB8AC3E}">
        <p14:creationId xmlns:p14="http://schemas.microsoft.com/office/powerpoint/2010/main" val="3694752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32</a:t>
            </a:fld>
            <a:endParaRPr lang="en-US"/>
          </a:p>
        </p:txBody>
      </p:sp>
    </p:spTree>
    <p:extLst>
      <p:ext uri="{BB962C8B-B14F-4D97-AF65-F5344CB8AC3E}">
        <p14:creationId xmlns:p14="http://schemas.microsoft.com/office/powerpoint/2010/main" val="3343968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 do we represent words</a:t>
            </a:r>
            <a:r>
              <a:rPr lang="en-AU" baseline="0" dirty="0"/>
              <a:t>?</a:t>
            </a:r>
          </a:p>
          <a:p>
            <a:endParaRPr lang="en-AU" baseline="0" dirty="0"/>
          </a:p>
          <a:p>
            <a:r>
              <a:rPr lang="en-AU" baseline="0" dirty="0"/>
              <a:t>One hot encoding (count vectorising); basic, naïve.</a:t>
            </a:r>
            <a:endParaRPr lang="en-AU" dirty="0"/>
          </a:p>
          <a:p>
            <a:endParaRPr lang="en-AU" dirty="0"/>
          </a:p>
          <a:p>
            <a:r>
              <a:rPr lang="en-AU" dirty="0"/>
              <a:t>Vector dimension becomes as large as the number of words in the vocabulary.</a:t>
            </a:r>
            <a:r>
              <a:rPr lang="en-AU" baseline="0" dirty="0"/>
              <a:t> This is not ideal for large ML systems. Orthogonality</a:t>
            </a:r>
          </a:p>
          <a:p>
            <a:endParaRPr lang="en-AU" baseline="0" dirty="0"/>
          </a:p>
          <a:p>
            <a:endParaRPr lang="en-AU" baseline="0" dirty="0"/>
          </a:p>
          <a:p>
            <a:r>
              <a:rPr lang="en-AU" sz="1200" b="0" i="0" kern="1200" dirty="0" err="1">
                <a:solidFill>
                  <a:schemeClr val="tx1"/>
                </a:solidFill>
                <a:effectLst/>
                <a:latin typeface="+mn-lt"/>
                <a:ea typeface="+mn-ea"/>
                <a:cs typeface="+mn-cs"/>
              </a:rPr>
              <a:t>Socher</a:t>
            </a:r>
            <a:r>
              <a:rPr lang="en-AU" sz="1200" b="0" i="0" kern="1200" dirty="0">
                <a:solidFill>
                  <a:schemeClr val="tx1"/>
                </a:solidFill>
                <a:effectLst/>
                <a:latin typeface="+mn-lt"/>
                <a:ea typeface="+mn-ea"/>
                <a:cs typeface="+mn-cs"/>
              </a:rPr>
              <a:t>, R. (2018, January 18). </a:t>
            </a:r>
            <a:r>
              <a:rPr lang="en-AU" sz="1200" b="0" i="1" kern="1200" dirty="0">
                <a:solidFill>
                  <a:schemeClr val="tx1"/>
                </a:solidFill>
                <a:effectLst/>
                <a:latin typeface="+mn-lt"/>
                <a:ea typeface="+mn-ea"/>
                <a:cs typeface="+mn-cs"/>
              </a:rPr>
              <a:t>Natural Language Processing with Deep Learning CS224N/Ling284</a:t>
            </a:r>
            <a:r>
              <a:rPr lang="en-AU" sz="1200" b="0" i="0" kern="1200" dirty="0">
                <a:solidFill>
                  <a:schemeClr val="tx1"/>
                </a:solidFill>
                <a:effectLst/>
                <a:latin typeface="+mn-lt"/>
                <a:ea typeface="+mn-ea"/>
                <a:cs typeface="+mn-cs"/>
              </a:rPr>
              <a:t> [PowerPoint slides]. </a:t>
            </a:r>
            <a:r>
              <a:rPr lang="en-AU" sz="1200" b="0" i="0" u="none" strike="noStrike" kern="1200" dirty="0">
                <a:solidFill>
                  <a:schemeClr val="tx1"/>
                </a:solidFill>
                <a:effectLst/>
                <a:latin typeface="+mn-lt"/>
                <a:ea typeface="+mn-ea"/>
                <a:cs typeface="+mn-cs"/>
                <a:hlinkClick r:id="rId3"/>
              </a:rPr>
              <a:t>https://web.stanford.edu/class/archive/cs/cs224n/cs224n.1184/lectures/lecture2.pdf</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34</a:t>
            </a:fld>
            <a:endParaRPr lang="en-US"/>
          </a:p>
        </p:txBody>
      </p:sp>
    </p:spTree>
    <p:extLst>
      <p:ext uri="{BB962C8B-B14F-4D97-AF65-F5344CB8AC3E}">
        <p14:creationId xmlns:p14="http://schemas.microsoft.com/office/powerpoint/2010/main" val="2810037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How do we capture semantic and syntactic similarities, relationships with other words, etc.</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Concordance</a:t>
            </a:r>
          </a:p>
          <a:p>
            <a:endParaRPr lang="en-AU" dirty="0"/>
          </a:p>
          <a:p>
            <a:r>
              <a:rPr lang="en-AU" dirty="0"/>
              <a:t>“You shall know a word by the company it keeps” (J. R. Firth 1957: 11)</a:t>
            </a:r>
          </a:p>
          <a:p>
            <a:endParaRPr lang="en-AU" dirty="0"/>
          </a:p>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Distribution representations of words; that is, we want to introduce dependence between words. </a:t>
            </a:r>
            <a:r>
              <a:rPr lang="en-AU" baseline="0" dirty="0"/>
              <a:t>We are unable to determine similarity between one hot vectors because they’re orthogonal e.g. their dot product is zero.</a:t>
            </a:r>
          </a:p>
          <a:p>
            <a:endParaRPr lang="en-AU" baseline="0" dirty="0"/>
          </a:p>
          <a:p>
            <a:endParaRPr lang="en-AU" baseline="0" dirty="0"/>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Socher</a:t>
            </a:r>
            <a:r>
              <a:rPr lang="en-AU" sz="1200" b="0" i="0" kern="1200" dirty="0">
                <a:solidFill>
                  <a:schemeClr val="tx1"/>
                </a:solidFill>
                <a:effectLst/>
                <a:latin typeface="+mn-lt"/>
                <a:ea typeface="+mn-ea"/>
                <a:cs typeface="+mn-cs"/>
              </a:rPr>
              <a:t>, R. (2018, January 18). </a:t>
            </a:r>
            <a:r>
              <a:rPr lang="en-AU" sz="1200" b="0" i="1" kern="1200" dirty="0">
                <a:solidFill>
                  <a:schemeClr val="tx1"/>
                </a:solidFill>
                <a:effectLst/>
                <a:latin typeface="+mn-lt"/>
                <a:ea typeface="+mn-ea"/>
                <a:cs typeface="+mn-cs"/>
              </a:rPr>
              <a:t>Natural Language Processing with Deep Learning CS224N/Ling284</a:t>
            </a:r>
            <a:r>
              <a:rPr lang="en-AU" sz="1200" b="0" i="0" kern="1200" dirty="0">
                <a:solidFill>
                  <a:schemeClr val="tx1"/>
                </a:solidFill>
                <a:effectLst/>
                <a:latin typeface="+mn-lt"/>
                <a:ea typeface="+mn-ea"/>
                <a:cs typeface="+mn-cs"/>
              </a:rPr>
              <a:t> [PowerPoint slides]. </a:t>
            </a:r>
            <a:r>
              <a:rPr lang="en-AU" sz="1200" b="0" i="0" u="none" strike="noStrike" kern="1200" dirty="0">
                <a:solidFill>
                  <a:schemeClr val="tx1"/>
                </a:solidFill>
                <a:effectLst/>
                <a:latin typeface="+mn-lt"/>
                <a:ea typeface="+mn-ea"/>
                <a:cs typeface="+mn-cs"/>
                <a:hlinkClick r:id="rId3"/>
              </a:rPr>
              <a:t>https://web.stanford.edu/class/archive/cs/cs224n/cs224n.1184/lectures/lecture2.pdf</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35</a:t>
            </a:fld>
            <a:endParaRPr lang="en-US"/>
          </a:p>
        </p:txBody>
      </p:sp>
    </p:spTree>
    <p:extLst>
      <p:ext uri="{BB962C8B-B14F-4D97-AF65-F5344CB8AC3E}">
        <p14:creationId xmlns:p14="http://schemas.microsoft.com/office/powerpoint/2010/main" val="2355994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Word analogies.</a:t>
            </a:r>
            <a:r>
              <a:rPr lang="en-AU" baseline="0" dirty="0"/>
              <a:t> For example: King – Man + Queen = Female</a:t>
            </a:r>
          </a:p>
          <a:p>
            <a:endParaRPr lang="en-AU" baseline="0" dirty="0"/>
          </a:p>
          <a:p>
            <a:r>
              <a:rPr lang="en-AU" baseline="0" dirty="0"/>
              <a:t>Similarity -&gt; distance;  relationship between words -&gt; angle (the same relationship has the same angle). </a:t>
            </a:r>
            <a:endParaRPr lang="en-AU" dirty="0"/>
          </a:p>
          <a:p>
            <a:endParaRPr lang="en-AU" dirty="0"/>
          </a:p>
          <a:p>
            <a:r>
              <a:rPr lang="en-AU" dirty="0"/>
              <a:t>Non-orthogonal</a:t>
            </a:r>
            <a:r>
              <a:rPr lang="en-AU" baseline="0" dirty="0"/>
              <a:t> vectors allows us to take advantage of these representations unlike one-hot vectors which are orthogonal e.g. 90 degrees apart</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36</a:t>
            </a:fld>
            <a:endParaRPr lang="en-US"/>
          </a:p>
        </p:txBody>
      </p:sp>
    </p:spTree>
    <p:extLst>
      <p:ext uri="{BB962C8B-B14F-4D97-AF65-F5344CB8AC3E}">
        <p14:creationId xmlns:p14="http://schemas.microsoft.com/office/powerpoint/2010/main" val="997324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20,000 syntactic and semantic test examples (Google)</a:t>
            </a:r>
          </a:p>
          <a:p>
            <a:endParaRPr lang="en-AU" dirty="0"/>
          </a:p>
          <a:p>
            <a:r>
              <a:rPr lang="en-AU" dirty="0"/>
              <a:t>The</a:t>
            </a:r>
            <a:r>
              <a:rPr lang="en-AU" baseline="0" dirty="0"/>
              <a:t> top 30,000 words ranked according to frequency are used for the evaluation shown.</a:t>
            </a:r>
            <a:endParaRPr lang="en-AU" dirty="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37</a:t>
            </a:fld>
            <a:endParaRPr lang="en-US"/>
          </a:p>
        </p:txBody>
      </p:sp>
    </p:spTree>
    <p:extLst>
      <p:ext uri="{BB962C8B-B14F-4D97-AF65-F5344CB8AC3E}">
        <p14:creationId xmlns:p14="http://schemas.microsoft.com/office/powerpoint/2010/main" val="1501472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Word2Vec (neural embedding model); ‘self-supervised’</a:t>
            </a:r>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1. one-word context (predicting one word given only one word); referred to as a continuous bag of words (CBOW) model. Input is a </a:t>
            </a:r>
            <a:r>
              <a:rPr lang="en-AU" baseline="0" dirty="0" err="1"/>
              <a:t>onehot</a:t>
            </a:r>
            <a:r>
              <a:rPr lang="en-AU" baseline="0" dirty="0"/>
              <a:t> encoded vector </a:t>
            </a:r>
            <a:endParaRPr lang="en-AU" dirty="0"/>
          </a:p>
          <a:p>
            <a:r>
              <a:rPr lang="en-AU" dirty="0"/>
              <a:t>2. multi-word context (similar to one-word</a:t>
            </a:r>
            <a:r>
              <a:rPr lang="en-AU" baseline="0" dirty="0"/>
              <a:t> but we need in multiple words)</a:t>
            </a:r>
            <a:endParaRPr lang="en-AU" dirty="0"/>
          </a:p>
          <a:p>
            <a:r>
              <a:rPr lang="en-AU" dirty="0"/>
              <a:t>3. Skip-gram model (opposite to CBOW multi-word)</a:t>
            </a:r>
            <a:r>
              <a:rPr lang="en-AU" baseline="0" dirty="0"/>
              <a:t>. Given word w predict n words surrounding it (windowing).</a:t>
            </a:r>
            <a:endParaRPr lang="en-AU" dirty="0"/>
          </a:p>
          <a:p>
            <a:endParaRPr lang="en-AU" dirty="0"/>
          </a:p>
          <a:p>
            <a:r>
              <a:rPr lang="en-AU" dirty="0" err="1"/>
              <a:t>GloVe</a:t>
            </a:r>
            <a:r>
              <a:rPr lang="en-AU" baseline="0" dirty="0"/>
              <a:t> (Global Vectors for Word Representation)-&gt; captures the meaning of a word embedding with the structure of the entire observed corpus. This model utilises word frequencies and co-occurrence counts in a unsupervised manner.</a:t>
            </a:r>
          </a:p>
          <a:p>
            <a:endParaRPr lang="en-AU" baseline="0" dirty="0"/>
          </a:p>
          <a:p>
            <a:r>
              <a:rPr lang="en-AU" baseline="0" dirty="0"/>
              <a:t>ELMO  (</a:t>
            </a:r>
            <a:r>
              <a:rPr lang="en-AU" baseline="0" dirty="0" err="1"/>
              <a:t>Embeddings</a:t>
            </a:r>
            <a:r>
              <a:rPr lang="en-AU" baseline="0" dirty="0"/>
              <a:t> from Language Models)-&gt; Context-dependent </a:t>
            </a:r>
            <a:r>
              <a:rPr lang="en-AU" baseline="0" dirty="0" err="1"/>
              <a:t>embeddings</a:t>
            </a:r>
            <a:r>
              <a:rPr lang="en-AU" baseline="0" dirty="0"/>
              <a:t>; uses language models to capture </a:t>
            </a:r>
            <a:r>
              <a:rPr lang="en-AU" baseline="0" dirty="0" err="1"/>
              <a:t>embeddings</a:t>
            </a:r>
            <a:r>
              <a:rPr lang="en-AU" baseline="0" dirty="0"/>
              <a:t> for individual words while conditioning on the entire sentence or document. Conventional </a:t>
            </a:r>
            <a:r>
              <a:rPr lang="en-AU" baseline="0" dirty="0" err="1"/>
              <a:t>embeddings</a:t>
            </a:r>
            <a:r>
              <a:rPr lang="en-AU" baseline="0" dirty="0"/>
              <a:t> have issues with polysemy e.g. “the bank on the other end of the street was robbed” vs. “we had a picnic by the bank on the river”. Many embedding models find it difficult to distinguish the difference between the use of the word bank. Elmo captures this meaning by conditioning on the context it’s in and the word vector changes based on the words around it.</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38</a:t>
            </a:fld>
            <a:endParaRPr lang="en-US"/>
          </a:p>
        </p:txBody>
      </p:sp>
    </p:spTree>
    <p:extLst>
      <p:ext uri="{BB962C8B-B14F-4D97-AF65-F5344CB8AC3E}">
        <p14:creationId xmlns:p14="http://schemas.microsoft.com/office/powerpoint/2010/main" val="808345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Document embedding techniques: https://towardsdatascience.com/document-embedding-techniques-fed3e7a6a25d</a:t>
            </a:r>
          </a:p>
        </p:txBody>
      </p:sp>
      <p:sp>
        <p:nvSpPr>
          <p:cNvPr id="4" name="Slide Number Placeholder 3"/>
          <p:cNvSpPr>
            <a:spLocks noGrp="1"/>
          </p:cNvSpPr>
          <p:nvPr>
            <p:ph type="sldNum" sz="quarter" idx="10"/>
          </p:nvPr>
        </p:nvSpPr>
        <p:spPr/>
        <p:txBody>
          <a:bodyPr/>
          <a:lstStyle/>
          <a:p>
            <a:fld id="{A9849C27-A5A4-5B4D-913D-9738CE937EEE}" type="slidenum">
              <a:rPr lang="en-US" smtClean="0"/>
              <a:t>41</a:t>
            </a:fld>
            <a:endParaRPr lang="en-US"/>
          </a:p>
        </p:txBody>
      </p:sp>
    </p:spTree>
    <p:extLst>
      <p:ext uri="{BB962C8B-B14F-4D97-AF65-F5344CB8AC3E}">
        <p14:creationId xmlns:p14="http://schemas.microsoft.com/office/powerpoint/2010/main" val="30896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Previous text</a:t>
            </a:r>
          </a:p>
          <a:p>
            <a:r>
              <a:rPr lang="en-US" dirty="0">
                <a:cs typeface="Calibri"/>
              </a:rPr>
              <a:t>What is today about?</a:t>
            </a:r>
          </a:p>
          <a:p>
            <a:r>
              <a:rPr lang="en-US" dirty="0">
                <a:cs typeface="Calibri"/>
              </a:rPr>
              <a:t>- Natural language processing</a:t>
            </a:r>
          </a:p>
          <a:p>
            <a:r>
              <a:rPr lang="en-US" dirty="0">
                <a:cs typeface="Calibri"/>
              </a:rPr>
              <a:t>- Word embeddings</a:t>
            </a:r>
          </a:p>
          <a:p>
            <a:r>
              <a:rPr lang="en-US" dirty="0">
                <a:cs typeface="Calibri"/>
              </a:rPr>
              <a:t>- Topic modelling</a:t>
            </a:r>
          </a:p>
          <a:p>
            <a:r>
              <a:rPr lang="en-US" dirty="0">
                <a:cs typeface="Calibri"/>
              </a:rPr>
              <a:t>- Information extraction</a:t>
            </a:r>
          </a:p>
          <a:p>
            <a:r>
              <a:rPr lang="en-US" dirty="0">
                <a:cs typeface="Calibri"/>
              </a:rPr>
              <a:t>- Sentiment detection</a:t>
            </a:r>
          </a:p>
        </p:txBody>
      </p:sp>
      <p:sp>
        <p:nvSpPr>
          <p:cNvPr id="4" name="Slide Number Placeholder 3"/>
          <p:cNvSpPr>
            <a:spLocks noGrp="1"/>
          </p:cNvSpPr>
          <p:nvPr>
            <p:ph type="sldNum" sz="quarter" idx="5"/>
          </p:nvPr>
        </p:nvSpPr>
        <p:spPr/>
        <p:txBody>
          <a:bodyPr/>
          <a:lstStyle/>
          <a:p>
            <a:fld id="{A9849C27-A5A4-5B4D-913D-9738CE937EEE}" type="slidenum">
              <a:rPr lang="en-US" smtClean="0"/>
              <a:t>4</a:t>
            </a:fld>
            <a:endParaRPr lang="en-US"/>
          </a:p>
        </p:txBody>
      </p:sp>
    </p:spTree>
    <p:extLst>
      <p:ext uri="{BB962C8B-B14F-4D97-AF65-F5344CB8AC3E}">
        <p14:creationId xmlns:p14="http://schemas.microsoft.com/office/powerpoint/2010/main" val="899176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42</a:t>
            </a:fld>
            <a:endParaRPr lang="en-US"/>
          </a:p>
        </p:txBody>
      </p:sp>
    </p:spTree>
    <p:extLst>
      <p:ext uri="{BB962C8B-B14F-4D97-AF65-F5344CB8AC3E}">
        <p14:creationId xmlns:p14="http://schemas.microsoft.com/office/powerpoint/2010/main" val="2673244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Ref: https://www.logpoint.com/da/blog/explained-siemply-machine-learning/</a:t>
            </a:r>
          </a:p>
        </p:txBody>
      </p:sp>
      <p:sp>
        <p:nvSpPr>
          <p:cNvPr id="4" name="Slide Number Placeholder 3"/>
          <p:cNvSpPr>
            <a:spLocks noGrp="1"/>
          </p:cNvSpPr>
          <p:nvPr>
            <p:ph type="sldNum" sz="quarter" idx="10"/>
          </p:nvPr>
        </p:nvSpPr>
        <p:spPr/>
        <p:txBody>
          <a:bodyPr/>
          <a:lstStyle/>
          <a:p>
            <a:fld id="{A9849C27-A5A4-5B4D-913D-9738CE937EEE}" type="slidenum">
              <a:rPr lang="en-US" smtClean="0"/>
              <a:t>44</a:t>
            </a:fld>
            <a:endParaRPr lang="en-US"/>
          </a:p>
        </p:txBody>
      </p:sp>
    </p:spTree>
    <p:extLst>
      <p:ext uri="{BB962C8B-B14F-4D97-AF65-F5344CB8AC3E}">
        <p14:creationId xmlns:p14="http://schemas.microsoft.com/office/powerpoint/2010/main" val="88275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Natural</a:t>
            </a:r>
            <a:r>
              <a:rPr lang="en-AU" baseline="0" dirty="0"/>
              <a:t> Language Annotation for Machine Learning (</a:t>
            </a:r>
            <a:r>
              <a:rPr lang="en-AU" baseline="0" dirty="0" err="1"/>
              <a:t>Pustejovsky</a:t>
            </a:r>
            <a:r>
              <a:rPr lang="en-AU" baseline="0" dirty="0"/>
              <a:t> and Stubbs)</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46</a:t>
            </a:fld>
            <a:endParaRPr lang="en-US"/>
          </a:p>
        </p:txBody>
      </p:sp>
    </p:spTree>
    <p:extLst>
      <p:ext uri="{BB962C8B-B14F-4D97-AF65-F5344CB8AC3E}">
        <p14:creationId xmlns:p14="http://schemas.microsoft.com/office/powerpoint/2010/main" val="2319915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Natural</a:t>
            </a:r>
            <a:r>
              <a:rPr lang="en-AU" baseline="0" dirty="0"/>
              <a:t> Language Annotation for Machine Learning (</a:t>
            </a:r>
            <a:r>
              <a:rPr lang="en-AU" baseline="0" dirty="0" err="1"/>
              <a:t>Pustejovsky</a:t>
            </a:r>
            <a:r>
              <a:rPr lang="en-AU" baseline="0" dirty="0"/>
              <a:t> and Stubbs)</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54</a:t>
            </a:fld>
            <a:endParaRPr lang="en-US"/>
          </a:p>
        </p:txBody>
      </p:sp>
    </p:spTree>
    <p:extLst>
      <p:ext uri="{BB962C8B-B14F-4D97-AF65-F5344CB8AC3E}">
        <p14:creationId xmlns:p14="http://schemas.microsoft.com/office/powerpoint/2010/main" val="1061443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849C27-A5A4-5B4D-913D-9738CE937EEE}" type="slidenum">
              <a:rPr lang="en-US" smtClean="0"/>
              <a:t>79</a:t>
            </a:fld>
            <a:endParaRPr lang="en-US"/>
          </a:p>
        </p:txBody>
      </p:sp>
    </p:spTree>
    <p:extLst>
      <p:ext uri="{BB962C8B-B14F-4D97-AF65-F5344CB8AC3E}">
        <p14:creationId xmlns:p14="http://schemas.microsoft.com/office/powerpoint/2010/main" val="1771773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849C27-A5A4-5B4D-913D-9738CE937EE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6468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Previous text</a:t>
            </a:r>
          </a:p>
          <a:p>
            <a:r>
              <a:rPr lang="en-US" dirty="0">
                <a:cs typeface="Calibri"/>
              </a:rPr>
              <a:t>Aims</a:t>
            </a:r>
          </a:p>
          <a:p>
            <a:r>
              <a:rPr lang="en-US" dirty="0">
                <a:cs typeface="Calibri"/>
              </a:rPr>
              <a:t>1. Extract text to run ML pipelines over</a:t>
            </a:r>
          </a:p>
          <a:p>
            <a:r>
              <a:rPr lang="en-US" dirty="0">
                <a:cs typeface="Calibri"/>
              </a:rPr>
              <a:t>2. Present the practical strategies for using text</a:t>
            </a:r>
          </a:p>
          <a:p>
            <a:endParaRPr lang="en-US" dirty="0">
              <a:cs typeface="Calibri"/>
            </a:endParaRPr>
          </a:p>
          <a:p>
            <a:r>
              <a:rPr lang="en-US" dirty="0">
                <a:cs typeface="Calibri"/>
              </a:rPr>
              <a:t>Learning Outcomes</a:t>
            </a:r>
          </a:p>
          <a:p>
            <a:r>
              <a:rPr lang="en-US" dirty="0">
                <a:cs typeface="Calibri"/>
              </a:rPr>
              <a:t>1. Understand how to handle text</a:t>
            </a:r>
          </a:p>
          <a:p>
            <a:r>
              <a:rPr lang="en-US" dirty="0">
                <a:cs typeface="Calibri"/>
              </a:rPr>
              <a:t>2. Understand text pre-processing</a:t>
            </a:r>
          </a:p>
          <a:p>
            <a:r>
              <a:rPr lang="en-US" dirty="0">
                <a:cs typeface="Calibri"/>
              </a:rPr>
              <a:t>3. Demonstrate text with supervised and unsupervised learning</a:t>
            </a:r>
          </a:p>
        </p:txBody>
      </p:sp>
      <p:sp>
        <p:nvSpPr>
          <p:cNvPr id="4" name="Slide Number Placeholder 3"/>
          <p:cNvSpPr>
            <a:spLocks noGrp="1"/>
          </p:cNvSpPr>
          <p:nvPr>
            <p:ph type="sldNum" sz="quarter" idx="5"/>
          </p:nvPr>
        </p:nvSpPr>
        <p:spPr/>
        <p:txBody>
          <a:bodyPr/>
          <a:lstStyle/>
          <a:p>
            <a:fld id="{A9849C27-A5A4-5B4D-913D-9738CE937EEE}" type="slidenum">
              <a:rPr lang="en-US" smtClean="0"/>
              <a:t>5</a:t>
            </a:fld>
            <a:endParaRPr lang="en-US"/>
          </a:p>
        </p:txBody>
      </p:sp>
    </p:spTree>
    <p:extLst>
      <p:ext uri="{BB962C8B-B14F-4D97-AF65-F5344CB8AC3E}">
        <p14:creationId xmlns:p14="http://schemas.microsoft.com/office/powerpoint/2010/main" val="4068482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Motivate the field of NLP through it’s wide variety of powerful</a:t>
            </a:r>
            <a:r>
              <a:rPr lang="en-AU" baseline="0" dirty="0"/>
              <a:t> applications</a:t>
            </a:r>
          </a:p>
          <a:p>
            <a:endParaRPr lang="en-AU" baseline="0" dirty="0"/>
          </a:p>
          <a:p>
            <a:r>
              <a:rPr lang="en-AU" baseline="0" dirty="0"/>
              <a:t>Classical approaches e.g. engineered pipelines vs. data-driven neural approaches (</a:t>
            </a:r>
            <a:r>
              <a:rPr lang="en-AU" i="0" u="sng" baseline="0" dirty="0"/>
              <a:t>our focus here</a:t>
            </a:r>
            <a:r>
              <a:rPr lang="en-AU" baseline="0" dirty="0"/>
              <a:t>)</a:t>
            </a:r>
          </a:p>
        </p:txBody>
      </p:sp>
      <p:sp>
        <p:nvSpPr>
          <p:cNvPr id="4" name="Slide Number Placeholder 3"/>
          <p:cNvSpPr>
            <a:spLocks noGrp="1"/>
          </p:cNvSpPr>
          <p:nvPr>
            <p:ph type="sldNum" sz="quarter" idx="10"/>
          </p:nvPr>
        </p:nvSpPr>
        <p:spPr/>
        <p:txBody>
          <a:bodyPr/>
          <a:lstStyle/>
          <a:p>
            <a:fld id="{A9849C27-A5A4-5B4D-913D-9738CE937EEE}" type="slidenum">
              <a:rPr lang="en-US" smtClean="0"/>
              <a:t>7</a:t>
            </a:fld>
            <a:endParaRPr lang="en-US"/>
          </a:p>
        </p:txBody>
      </p:sp>
    </p:spTree>
    <p:extLst>
      <p:ext uri="{BB962C8B-B14F-4D97-AF65-F5344CB8AC3E}">
        <p14:creationId xmlns:p14="http://schemas.microsoft.com/office/powerpoint/2010/main" val="3977145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https://miro.medium.com/max/666/1*cpwgfaZmO6SBH5nJc379Ig.jpeg</a:t>
            </a:r>
          </a:p>
        </p:txBody>
      </p:sp>
      <p:sp>
        <p:nvSpPr>
          <p:cNvPr id="4" name="Slide Number Placeholder 3"/>
          <p:cNvSpPr>
            <a:spLocks noGrp="1"/>
          </p:cNvSpPr>
          <p:nvPr>
            <p:ph type="sldNum" sz="quarter" idx="10"/>
          </p:nvPr>
        </p:nvSpPr>
        <p:spPr/>
        <p:txBody>
          <a:bodyPr/>
          <a:lstStyle/>
          <a:p>
            <a:fld id="{A9849C27-A5A4-5B4D-913D-9738CE937EEE}" type="slidenum">
              <a:rPr lang="en-US" smtClean="0"/>
              <a:t>8</a:t>
            </a:fld>
            <a:endParaRPr lang="en-US"/>
          </a:p>
        </p:txBody>
      </p:sp>
    </p:spTree>
    <p:extLst>
      <p:ext uri="{BB962C8B-B14F-4D97-AF65-F5344CB8AC3E}">
        <p14:creationId xmlns:p14="http://schemas.microsoft.com/office/powerpoint/2010/main" val="4002737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https://www.grammarly.com/blog/engineering/adversarial-grammatical-error-correction/</a:t>
            </a:r>
          </a:p>
        </p:txBody>
      </p:sp>
      <p:sp>
        <p:nvSpPr>
          <p:cNvPr id="4" name="Slide Number Placeholder 3"/>
          <p:cNvSpPr>
            <a:spLocks noGrp="1"/>
          </p:cNvSpPr>
          <p:nvPr>
            <p:ph type="sldNum" sz="quarter" idx="10"/>
          </p:nvPr>
        </p:nvSpPr>
        <p:spPr/>
        <p:txBody>
          <a:bodyPr/>
          <a:lstStyle/>
          <a:p>
            <a:fld id="{A9849C27-A5A4-5B4D-913D-9738CE937EEE}" type="slidenum">
              <a:rPr lang="en-US" smtClean="0"/>
              <a:t>9</a:t>
            </a:fld>
            <a:endParaRPr lang="en-US"/>
          </a:p>
        </p:txBody>
      </p:sp>
    </p:spTree>
    <p:extLst>
      <p:ext uri="{BB962C8B-B14F-4D97-AF65-F5344CB8AC3E}">
        <p14:creationId xmlns:p14="http://schemas.microsoft.com/office/powerpoint/2010/main" val="705611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Pic: </a:t>
            </a:r>
            <a:r>
              <a:rPr lang="en-AU" sz="1200" b="0" i="0" u="none" strike="noStrike" kern="1200" dirty="0">
                <a:solidFill>
                  <a:schemeClr val="tx1"/>
                </a:solidFill>
                <a:effectLst/>
                <a:latin typeface="+mn-lt"/>
                <a:ea typeface="+mn-ea"/>
                <a:cs typeface="+mn-cs"/>
                <a:hlinkClick r:id="rId3"/>
              </a:rPr>
              <a:t>Adapting sequence to sequence models for text normalization in social media</a:t>
            </a:r>
            <a:r>
              <a:rPr lang="en-AU" sz="1200" b="0" i="0" u="none" strike="noStrike" kern="1200" dirty="0">
                <a:solidFill>
                  <a:schemeClr val="tx1"/>
                </a:solidFill>
                <a:effectLst/>
                <a:latin typeface="+mn-lt"/>
                <a:ea typeface="+mn-ea"/>
                <a:cs typeface="+mn-cs"/>
              </a:rPr>
              <a:t> (</a:t>
            </a:r>
            <a:r>
              <a:rPr lang="en-AU" sz="1200" b="0" i="0" u="none" strike="noStrike" kern="1200" dirty="0" err="1">
                <a:solidFill>
                  <a:schemeClr val="tx1"/>
                </a:solidFill>
                <a:effectLst/>
                <a:latin typeface="+mn-lt"/>
                <a:ea typeface="+mn-ea"/>
                <a:cs typeface="+mn-cs"/>
              </a:rPr>
              <a:t>Lourentzou</a:t>
            </a:r>
            <a:r>
              <a:rPr lang="en-AU" sz="1200" b="0" i="0" u="none" strike="noStrike" kern="1200" baseline="0" dirty="0">
                <a:solidFill>
                  <a:schemeClr val="tx1"/>
                </a:solidFill>
                <a:effectLst/>
                <a:latin typeface="+mn-lt"/>
                <a:ea typeface="+mn-ea"/>
                <a:cs typeface="+mn-cs"/>
              </a:rPr>
              <a:t>, et al. 2019)</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10</a:t>
            </a:fld>
            <a:endParaRPr lang="en-US"/>
          </a:p>
        </p:txBody>
      </p:sp>
    </p:spTree>
    <p:extLst>
      <p:ext uri="{BB962C8B-B14F-4D97-AF65-F5344CB8AC3E}">
        <p14:creationId xmlns:p14="http://schemas.microsoft.com/office/powerpoint/2010/main" val="7668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https://cdn-media-1.freecodecamp.org/images/5qBpooShbY6xVngSotA6KINHyHP7NKeTJryb</a:t>
            </a:r>
          </a:p>
        </p:txBody>
      </p:sp>
      <p:sp>
        <p:nvSpPr>
          <p:cNvPr id="4" name="Slide Number Placeholder 3"/>
          <p:cNvSpPr>
            <a:spLocks noGrp="1"/>
          </p:cNvSpPr>
          <p:nvPr>
            <p:ph type="sldNum" sz="quarter" idx="10"/>
          </p:nvPr>
        </p:nvSpPr>
        <p:spPr/>
        <p:txBody>
          <a:bodyPr/>
          <a:lstStyle/>
          <a:p>
            <a:fld id="{A9849C27-A5A4-5B4D-913D-9738CE937EEE}" type="slidenum">
              <a:rPr lang="en-US" smtClean="0"/>
              <a:t>11</a:t>
            </a:fld>
            <a:endParaRPr lang="en-US"/>
          </a:p>
        </p:txBody>
      </p:sp>
    </p:spTree>
    <p:extLst>
      <p:ext uri="{BB962C8B-B14F-4D97-AF65-F5344CB8AC3E}">
        <p14:creationId xmlns:p14="http://schemas.microsoft.com/office/powerpoint/2010/main" val="4183899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570044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Section Header">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28ABC8-673D-4BD3-936B-353C48E5CD98}"/>
              </a:ext>
            </a:extLst>
          </p:cNvPr>
          <p:cNvSpPr/>
          <p:nvPr userDrawn="1"/>
        </p:nvSpPr>
        <p:spPr>
          <a:xfrm>
            <a:off x="0" y="4632723"/>
            <a:ext cx="9143999" cy="510777"/>
          </a:xfrm>
          <a:prstGeom prst="rect">
            <a:avLst/>
          </a:prstGeom>
          <a:solidFill>
            <a:srgbClr val="184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Content Placeholder 2">
            <a:extLst>
              <a:ext uri="{FF2B5EF4-FFF2-40B4-BE49-F238E27FC236}">
                <a16:creationId xmlns:a16="http://schemas.microsoft.com/office/drawing/2014/main" id="{D322B846-CF1C-443E-9DD8-CE80AF79CD1A}"/>
              </a:ext>
            </a:extLst>
          </p:cNvPr>
          <p:cNvSpPr>
            <a:spLocks noGrp="1"/>
          </p:cNvSpPr>
          <p:nvPr>
            <p:ph idx="1"/>
          </p:nvPr>
        </p:nvSpPr>
        <p:spPr>
          <a:xfrm>
            <a:off x="628650" y="1162050"/>
            <a:ext cx="7886700" cy="3470673"/>
          </a:xfrm>
        </p:spPr>
        <p:txBody>
          <a:bodyPr>
            <a:normAutofit/>
          </a:bodyPr>
          <a:lstStyle>
            <a:lvl1pPr marL="0" indent="0" algn="ctr">
              <a:lnSpc>
                <a:spcPct val="120000"/>
              </a:lnSpc>
              <a:buFont typeface="FontAwesome" pitchFamily="50" charset="0"/>
              <a:buNone/>
              <a:defRPr sz="4050">
                <a:latin typeface="Nunito" panose="00000500000000000000" pitchFamily="2" charset="0"/>
              </a:defRPr>
            </a:lvl1pPr>
            <a:lvl2pPr marL="514350" indent="-171450">
              <a:lnSpc>
                <a:spcPct val="120000"/>
              </a:lnSpc>
              <a:buFont typeface="FontAwesome" pitchFamily="50" charset="0"/>
              <a:buChar char=""/>
              <a:defRPr sz="2700">
                <a:latin typeface="Nunito" panose="00000500000000000000" pitchFamily="2" charset="0"/>
              </a:defRPr>
            </a:lvl2pPr>
            <a:lvl3pPr marL="857250" indent="-171450">
              <a:lnSpc>
                <a:spcPct val="120000"/>
              </a:lnSpc>
              <a:buFont typeface="FontAwesome" pitchFamily="50" charset="0"/>
              <a:buChar char=""/>
              <a:defRPr sz="2400">
                <a:latin typeface="Nunito" panose="00000500000000000000" pitchFamily="2" charset="0"/>
              </a:defRPr>
            </a:lvl3pPr>
            <a:lvl4pPr marL="1200150" indent="-171450">
              <a:lnSpc>
                <a:spcPct val="120000"/>
              </a:lnSpc>
              <a:buFont typeface="FontAwesome" pitchFamily="50" charset="0"/>
              <a:buChar char=""/>
              <a:defRPr sz="2100">
                <a:latin typeface="Nunito" panose="00000500000000000000" pitchFamily="2" charset="0"/>
              </a:defRPr>
            </a:lvl4pPr>
            <a:lvl5pPr marL="1543050" indent="-171450">
              <a:lnSpc>
                <a:spcPct val="120000"/>
              </a:lnSpc>
              <a:buFont typeface="FontAwesome" pitchFamily="50" charset="0"/>
              <a:buChar char=""/>
              <a:defRPr sz="2100">
                <a:latin typeface="Nunito" panose="00000500000000000000" pitchFamily="2" charset="0"/>
              </a:defRPr>
            </a:lvl5pPr>
          </a:lstStyle>
          <a:p>
            <a:pPr lvl="0"/>
            <a:r>
              <a:rPr lang="en-US" dirty="0"/>
              <a:t>Click to edit Master text styles</a:t>
            </a:r>
          </a:p>
        </p:txBody>
      </p:sp>
      <p:sp>
        <p:nvSpPr>
          <p:cNvPr id="18" name="Slide Number Placeholder 5">
            <a:extLst>
              <a:ext uri="{FF2B5EF4-FFF2-40B4-BE49-F238E27FC236}">
                <a16:creationId xmlns:a16="http://schemas.microsoft.com/office/drawing/2014/main" id="{B7F84832-0610-4D55-8D6E-0AEE0B4AE712}"/>
              </a:ext>
            </a:extLst>
          </p:cNvPr>
          <p:cNvSpPr txBox="1">
            <a:spLocks/>
          </p:cNvSpPr>
          <p:nvPr userDrawn="1"/>
        </p:nvSpPr>
        <p:spPr>
          <a:xfrm>
            <a:off x="7286400" y="4769049"/>
            <a:ext cx="1453753" cy="273844"/>
          </a:xfrm>
          <a:prstGeom prst="rect">
            <a:avLst/>
          </a:prstGeom>
        </p:spPr>
        <p:txBody>
          <a:bodyPr vert="horz" lIns="68580" tIns="34290" rIns="68580" bIns="34290" rtlCol="0" anchor="ctr"/>
          <a:lstStyle>
            <a:defPPr>
              <a:defRPr lang="en-US"/>
            </a:defPPr>
            <a:lvl1pPr marL="0" algn="l" defTabSz="914400" rtl="0" eaLnBrk="1" latinLnBrk="0" hangingPunct="1">
              <a:defRPr sz="1400" kern="1200">
                <a:solidFill>
                  <a:schemeClr val="tx1">
                    <a:lumMod val="90000"/>
                    <a:lumOff val="10000"/>
                  </a:schemeClr>
                </a:solidFill>
                <a:effectLst>
                  <a:outerShdw blurRad="50800" dist="38100" dir="2700000" algn="tl"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C73E2D-5D40-4C98-B414-DADB23BEC3F0}" type="slidenum">
              <a:rPr lang="en-AU" sz="1050" smtClean="0">
                <a:solidFill>
                  <a:schemeClr val="bg1"/>
                </a:solidFill>
              </a:rPr>
              <a:pPr algn="r"/>
              <a:t>‹#›</a:t>
            </a:fld>
            <a:endParaRPr lang="en-AU" sz="1050" dirty="0">
              <a:solidFill>
                <a:schemeClr val="bg1"/>
              </a:solidFill>
            </a:endParaRPr>
          </a:p>
        </p:txBody>
      </p:sp>
      <p:pic>
        <p:nvPicPr>
          <p:cNvPr id="7" name="UWA-Acronym-Hor-CMYK-Rev.png">
            <a:extLst>
              <a:ext uri="{FF2B5EF4-FFF2-40B4-BE49-F238E27FC236}">
                <a16:creationId xmlns:a16="http://schemas.microsoft.com/office/drawing/2014/main" id="{5653DE10-DD86-47D4-8CD7-D63E030480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390" y="4711166"/>
            <a:ext cx="1168896" cy="384066"/>
          </a:xfrm>
          <a:prstGeom prst="rect">
            <a:avLst/>
          </a:prstGeom>
          <a:ln w="12700">
            <a:miter lim="400000"/>
          </a:ln>
        </p:spPr>
      </p:pic>
    </p:spTree>
    <p:extLst>
      <p:ext uri="{BB962C8B-B14F-4D97-AF65-F5344CB8AC3E}">
        <p14:creationId xmlns:p14="http://schemas.microsoft.com/office/powerpoint/2010/main" val="2780751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4" name="Rectangle 3"/>
          <p:cNvSpPr/>
          <p:nvPr userDrawn="1"/>
        </p:nvSpPr>
        <p:spPr>
          <a:xfrm>
            <a:off x="0" y="843558"/>
            <a:ext cx="9144000" cy="4299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AU" sz="1350"/>
          </a:p>
        </p:txBody>
      </p:sp>
      <p:sp>
        <p:nvSpPr>
          <p:cNvPr id="16" name="Text Placeholder 15"/>
          <p:cNvSpPr>
            <a:spLocks noGrp="1"/>
          </p:cNvSpPr>
          <p:nvPr>
            <p:ph type="body" sz="quarter" idx="16" hasCustomPrompt="1"/>
          </p:nvPr>
        </p:nvSpPr>
        <p:spPr>
          <a:xfrm>
            <a:off x="467842" y="357244"/>
            <a:ext cx="6048375" cy="432308"/>
          </a:xfrm>
          <a:prstGeom prst="rect">
            <a:avLst/>
          </a:prstGeom>
        </p:spPr>
        <p:txBody>
          <a:bodyPr>
            <a:noAutofit/>
          </a:bodyPr>
          <a:lstStyle>
            <a:lvl1pPr marL="0" indent="0">
              <a:buNone/>
              <a:defRPr sz="1875" b="1" baseline="0">
                <a:solidFill>
                  <a:srgbClr val="27348B"/>
                </a:solidFill>
              </a:defRPr>
            </a:lvl1pPr>
          </a:lstStyle>
          <a:p>
            <a:pPr lvl="0"/>
            <a:r>
              <a:rPr lang="en-AU" dirty="0"/>
              <a:t>Cover title (optional)</a:t>
            </a:r>
          </a:p>
        </p:txBody>
      </p:sp>
      <p:sp>
        <p:nvSpPr>
          <p:cNvPr id="13" name="Slide Number Placeholder 2"/>
          <p:cNvSpPr>
            <a:spLocks noGrp="1"/>
          </p:cNvSpPr>
          <p:nvPr>
            <p:ph type="sldNum" sz="quarter" idx="10"/>
          </p:nvPr>
        </p:nvSpPr>
        <p:spPr>
          <a:xfrm>
            <a:off x="6553200" y="4767263"/>
            <a:ext cx="2133600" cy="273844"/>
          </a:xfrm>
        </p:spPr>
        <p:txBody>
          <a:bodyPr/>
          <a:lstStyle/>
          <a:p>
            <a:fld id="{3D7DE1A9-329B-734D-93C3-546967996293}" type="slidenum">
              <a:rPr lang="en-AU" smtClean="0"/>
              <a:t>‹#›</a:t>
            </a:fld>
            <a:fld id="{58C04F4F-BEF0-FA41-8AF6-98D76608D8CB}" type="slidenum">
              <a:rPr lang="en-AU" smtClean="0"/>
              <a:t>‹#›</a:t>
            </a:fld>
            <a:r>
              <a:rPr lang="en-AU" dirty="0"/>
              <a:t>1</a:t>
            </a:r>
          </a:p>
        </p:txBody>
      </p:sp>
      <p:sp>
        <p:nvSpPr>
          <p:cNvPr id="6" name="Content Placeholder 5"/>
          <p:cNvSpPr>
            <a:spLocks noGrp="1"/>
          </p:cNvSpPr>
          <p:nvPr>
            <p:ph sz="quarter" idx="17"/>
          </p:nvPr>
        </p:nvSpPr>
        <p:spPr>
          <a:xfrm>
            <a:off x="468313" y="1059583"/>
            <a:ext cx="8208143" cy="3618402"/>
          </a:xfrm>
        </p:spPr>
        <p:txBody>
          <a:bodyPr>
            <a:normAutofit/>
          </a:bodyPr>
          <a:lstStyle>
            <a:lvl1pPr>
              <a:defRPr sz="1800"/>
            </a:lvl1pPr>
            <a:lvl2pPr>
              <a:defRPr sz="1500"/>
            </a:lvl2pPr>
            <a:lvl3pPr>
              <a:defRPr sz="1500"/>
            </a:lvl3pPr>
            <a:lvl4pPr>
              <a:defRPr sz="1500"/>
            </a:lvl4pPr>
            <a:lvl5pPr>
              <a:defRPr sz="1500"/>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2671024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7344F6-5275-4D8B-911F-2DFD666ABAE9}"/>
              </a:ext>
            </a:extLst>
          </p:cNvPr>
          <p:cNvSpPr/>
          <p:nvPr userDrawn="1"/>
        </p:nvSpPr>
        <p:spPr>
          <a:xfrm>
            <a:off x="0" y="4632723"/>
            <a:ext cx="9143999" cy="510777"/>
          </a:xfrm>
          <a:prstGeom prst="rect">
            <a:avLst/>
          </a:prstGeom>
          <a:solidFill>
            <a:srgbClr val="184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Content Placeholder 2">
            <a:extLst>
              <a:ext uri="{FF2B5EF4-FFF2-40B4-BE49-F238E27FC236}">
                <a16:creationId xmlns:a16="http://schemas.microsoft.com/office/drawing/2014/main" id="{D322B846-CF1C-443E-9DD8-CE80AF79CD1A}"/>
              </a:ext>
            </a:extLst>
          </p:cNvPr>
          <p:cNvSpPr>
            <a:spLocks noGrp="1"/>
          </p:cNvSpPr>
          <p:nvPr>
            <p:ph idx="1"/>
          </p:nvPr>
        </p:nvSpPr>
        <p:spPr>
          <a:xfrm>
            <a:off x="628650" y="1162050"/>
            <a:ext cx="7886700" cy="3470673"/>
          </a:xfrm>
        </p:spPr>
        <p:txBody>
          <a:bodyPr>
            <a:normAutofit/>
          </a:bodyPr>
          <a:lstStyle>
            <a:lvl1pPr marL="0" indent="0" algn="ctr">
              <a:lnSpc>
                <a:spcPct val="120000"/>
              </a:lnSpc>
              <a:buFont typeface="FontAwesome" pitchFamily="50" charset="0"/>
              <a:buNone/>
              <a:defRPr sz="4050">
                <a:latin typeface="Nunito" panose="00000500000000000000" pitchFamily="2" charset="0"/>
              </a:defRPr>
            </a:lvl1pPr>
            <a:lvl2pPr marL="514350" indent="-171450">
              <a:lnSpc>
                <a:spcPct val="120000"/>
              </a:lnSpc>
              <a:buFont typeface="FontAwesome" pitchFamily="50" charset="0"/>
              <a:buChar char=""/>
              <a:defRPr sz="2700">
                <a:latin typeface="Nunito" panose="00000500000000000000" pitchFamily="2" charset="0"/>
              </a:defRPr>
            </a:lvl2pPr>
            <a:lvl3pPr marL="857250" indent="-171450">
              <a:lnSpc>
                <a:spcPct val="120000"/>
              </a:lnSpc>
              <a:buFont typeface="FontAwesome" pitchFamily="50" charset="0"/>
              <a:buChar char=""/>
              <a:defRPr sz="2400">
                <a:latin typeface="Nunito" panose="00000500000000000000" pitchFamily="2" charset="0"/>
              </a:defRPr>
            </a:lvl3pPr>
            <a:lvl4pPr marL="1200150" indent="-171450">
              <a:lnSpc>
                <a:spcPct val="120000"/>
              </a:lnSpc>
              <a:buFont typeface="FontAwesome" pitchFamily="50" charset="0"/>
              <a:buChar char=""/>
              <a:defRPr sz="2100">
                <a:latin typeface="Nunito" panose="00000500000000000000" pitchFamily="2" charset="0"/>
              </a:defRPr>
            </a:lvl4pPr>
            <a:lvl5pPr marL="1543050" indent="-171450">
              <a:lnSpc>
                <a:spcPct val="120000"/>
              </a:lnSpc>
              <a:buFont typeface="FontAwesome" pitchFamily="50" charset="0"/>
              <a:buChar char=""/>
              <a:defRPr sz="2100">
                <a:latin typeface="Nunito" panose="00000500000000000000" pitchFamily="2" charset="0"/>
              </a:defRPr>
            </a:lvl5pPr>
          </a:lstStyle>
          <a:p>
            <a:pPr lvl="0"/>
            <a:r>
              <a:rPr lang="en-US" dirty="0"/>
              <a:t>Click to edit Master text styles</a:t>
            </a:r>
          </a:p>
        </p:txBody>
      </p:sp>
      <p:sp>
        <p:nvSpPr>
          <p:cNvPr id="18" name="Slide Number Placeholder 5">
            <a:extLst>
              <a:ext uri="{FF2B5EF4-FFF2-40B4-BE49-F238E27FC236}">
                <a16:creationId xmlns:a16="http://schemas.microsoft.com/office/drawing/2014/main" id="{B7F84832-0610-4D55-8D6E-0AEE0B4AE712}"/>
              </a:ext>
            </a:extLst>
          </p:cNvPr>
          <p:cNvSpPr txBox="1">
            <a:spLocks/>
          </p:cNvSpPr>
          <p:nvPr userDrawn="1"/>
        </p:nvSpPr>
        <p:spPr>
          <a:xfrm>
            <a:off x="7286400" y="4769049"/>
            <a:ext cx="1453753" cy="273844"/>
          </a:xfrm>
          <a:prstGeom prst="rect">
            <a:avLst/>
          </a:prstGeom>
        </p:spPr>
        <p:txBody>
          <a:bodyPr vert="horz" lIns="68580" tIns="34290" rIns="68580" bIns="34290" rtlCol="0" anchor="ctr"/>
          <a:lstStyle>
            <a:defPPr>
              <a:defRPr lang="en-US"/>
            </a:defPPr>
            <a:lvl1pPr marL="0" algn="l" defTabSz="914400" rtl="0" eaLnBrk="1" latinLnBrk="0" hangingPunct="1">
              <a:defRPr sz="1400" kern="1200">
                <a:solidFill>
                  <a:schemeClr val="tx1">
                    <a:lumMod val="90000"/>
                    <a:lumOff val="10000"/>
                  </a:schemeClr>
                </a:solidFill>
                <a:effectLst>
                  <a:outerShdw blurRad="50800" dist="38100" dir="2700000" algn="tl"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C73E2D-5D40-4C98-B414-DADB23BEC3F0}" type="slidenum">
              <a:rPr lang="en-AU" sz="1050" smtClean="0">
                <a:solidFill>
                  <a:schemeClr val="bg1"/>
                </a:solidFill>
              </a:rPr>
              <a:pPr algn="r"/>
              <a:t>‹#›</a:t>
            </a:fld>
            <a:endParaRPr lang="en-AU" sz="1050" dirty="0">
              <a:solidFill>
                <a:schemeClr val="bg1"/>
              </a:solidFill>
            </a:endParaRPr>
          </a:p>
        </p:txBody>
      </p:sp>
      <p:pic>
        <p:nvPicPr>
          <p:cNvPr id="7" name="UWA-Acronym-Hor-CMYK-Rev.png">
            <a:extLst>
              <a:ext uri="{FF2B5EF4-FFF2-40B4-BE49-F238E27FC236}">
                <a16:creationId xmlns:a16="http://schemas.microsoft.com/office/drawing/2014/main" id="{C776E5B0-C88A-40B8-A1F0-067AF2FD6B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390" y="4711166"/>
            <a:ext cx="1168896" cy="384066"/>
          </a:xfrm>
          <a:prstGeom prst="rect">
            <a:avLst/>
          </a:prstGeom>
          <a:ln w="12700">
            <a:miter lim="400000"/>
          </a:ln>
        </p:spPr>
      </p:pic>
    </p:spTree>
    <p:extLst>
      <p:ext uri="{BB962C8B-B14F-4D97-AF65-F5344CB8AC3E}">
        <p14:creationId xmlns:p14="http://schemas.microsoft.com/office/powerpoint/2010/main" val="10186914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465722" cy="858016"/>
          </a:xfrm>
        </p:spPr>
        <p:txBody>
          <a:bodyPr>
            <a:normAutofit/>
          </a:bodyPr>
          <a:lstStyle>
            <a:lvl1pPr marL="0" indent="0">
              <a:buNone/>
              <a:defRPr sz="2400" baseline="0">
                <a:solidFill>
                  <a:srgbClr val="0F1137"/>
                </a:solidFill>
              </a:defRPr>
            </a:lvl1pPr>
          </a:lstStyle>
          <a:p>
            <a:pPr lvl="0"/>
            <a:r>
              <a:rPr lang="en-AU" dirty="0"/>
              <a:t>Data Science Springboard Professionals Program </a:t>
            </a:r>
            <a:endParaRPr lang="en-US" dirty="0"/>
          </a:p>
        </p:txBody>
      </p:sp>
      <p:sp>
        <p:nvSpPr>
          <p:cNvPr id="9" name="Text Placeholder 4"/>
          <p:cNvSpPr>
            <a:spLocks noGrp="1"/>
          </p:cNvSpPr>
          <p:nvPr>
            <p:ph type="body" sz="quarter" idx="11" hasCustomPrompt="1"/>
          </p:nvPr>
        </p:nvSpPr>
        <p:spPr>
          <a:xfrm>
            <a:off x="5297279" y="3568242"/>
            <a:ext cx="3280882" cy="256583"/>
          </a:xfrm>
        </p:spPr>
        <p:txBody>
          <a:bodyPr>
            <a:normAutofit/>
          </a:bodyPr>
          <a:lstStyle>
            <a:lvl1pPr marL="0" indent="0">
              <a:buNone/>
              <a:defRPr sz="1400" b="0" baseline="0">
                <a:solidFill>
                  <a:srgbClr val="0F1137"/>
                </a:solidFill>
              </a:defRPr>
            </a:lvl1pPr>
          </a:lstStyle>
          <a:p>
            <a:pPr lvl="0"/>
            <a:r>
              <a:rPr lang="en-AU" dirty="0"/>
              <a:t>Tamryn Barker</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1</a:t>
            </a:r>
            <a:endParaRPr lang="en-US" dirty="0"/>
          </a:p>
        </p:txBody>
      </p:sp>
      <p:sp>
        <p:nvSpPr>
          <p:cNvPr id="13" name="Text Placeholder 4"/>
          <p:cNvSpPr>
            <a:spLocks noGrp="1"/>
          </p:cNvSpPr>
          <p:nvPr>
            <p:ph type="body" sz="quarter" idx="14" hasCustomPrompt="1"/>
          </p:nvPr>
        </p:nvSpPr>
        <p:spPr>
          <a:xfrm>
            <a:off x="5297279" y="3824825"/>
            <a:ext cx="3280882" cy="221614"/>
          </a:xfrm>
        </p:spPr>
        <p:txBody>
          <a:bodyPr>
            <a:normAutofit/>
          </a:bodyPr>
          <a:lstStyle>
            <a:lvl1pPr marL="0" indent="0">
              <a:buNone/>
              <a:defRPr sz="1050" b="1" baseline="0">
                <a:solidFill>
                  <a:srgbClr val="0F1137"/>
                </a:solidFill>
              </a:defRPr>
            </a:lvl1pPr>
          </a:lstStyle>
          <a:p>
            <a:pPr lvl="0"/>
            <a:r>
              <a:rPr lang="en-AU" dirty="0"/>
              <a:t>CORE Skills Lead</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Welcome to the Prerequisite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latin typeface="Interstate-Regular"/>
                <a:cs typeface="Interstate-Regular"/>
              </a:rPr>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latin typeface="Interstate-Regular"/>
                <a:cs typeface="Interstate-Regular"/>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6" name="Text Placeholder 4"/>
          <p:cNvSpPr>
            <a:spLocks noGrp="1"/>
          </p:cNvSpPr>
          <p:nvPr>
            <p:ph type="body" sz="quarter" idx="16" hasCustomPrompt="1"/>
          </p:nvPr>
        </p:nvSpPr>
        <p:spPr>
          <a:xfrm>
            <a:off x="5297273" y="4025454"/>
            <a:ext cx="3280882" cy="256583"/>
          </a:xfrm>
        </p:spPr>
        <p:txBody>
          <a:bodyPr>
            <a:normAutofit/>
          </a:bodyPr>
          <a:lstStyle>
            <a:lvl1pPr marL="0" indent="0">
              <a:buNone/>
              <a:defRPr sz="1400" b="0" baseline="0">
                <a:solidFill>
                  <a:srgbClr val="0F1137"/>
                </a:solidFill>
              </a:defRPr>
            </a:lvl1pPr>
          </a:lstStyle>
          <a:p>
            <a:pPr lvl="0"/>
            <a:r>
              <a:rPr lang="en-AU" dirty="0"/>
              <a:t>Dr Morgan Williams</a:t>
            </a:r>
            <a:endParaRPr lang="en-US" dirty="0"/>
          </a:p>
        </p:txBody>
      </p:sp>
      <p:sp>
        <p:nvSpPr>
          <p:cNvPr id="17" name="Text Placeholder 4"/>
          <p:cNvSpPr>
            <a:spLocks noGrp="1"/>
          </p:cNvSpPr>
          <p:nvPr>
            <p:ph type="body" sz="quarter" idx="17" hasCustomPrompt="1"/>
          </p:nvPr>
        </p:nvSpPr>
        <p:spPr>
          <a:xfrm>
            <a:off x="5297273" y="4282037"/>
            <a:ext cx="3280882" cy="221614"/>
          </a:xfrm>
        </p:spPr>
        <p:txBody>
          <a:bodyPr>
            <a:normAutofit/>
          </a:bodyPr>
          <a:lstStyle>
            <a:lvl1pPr marL="0" indent="0">
              <a:buNone/>
              <a:defRPr sz="1050" b="1" baseline="0">
                <a:solidFill>
                  <a:srgbClr val="0F1137"/>
                </a:solidFill>
              </a:defRPr>
            </a:lvl1pPr>
          </a:lstStyle>
          <a:p>
            <a:pPr lvl="0"/>
            <a:r>
              <a:rPr lang="en-AU" dirty="0"/>
              <a:t>CSIRO &amp; CORE Skills Technical Coordinator</a:t>
            </a:r>
          </a:p>
        </p:txBody>
      </p:sp>
    </p:spTree>
    <p:extLst>
      <p:ext uri="{BB962C8B-B14F-4D97-AF65-F5344CB8AC3E}">
        <p14:creationId xmlns:p14="http://schemas.microsoft.com/office/powerpoint/2010/main" val="1761353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68315" y="844156"/>
            <a:ext cx="4138612" cy="3788569"/>
          </a:xfrm>
        </p:spPr>
        <p:txBody>
          <a:bodyPr/>
          <a:lstStyle>
            <a:lvl1pPr>
              <a:defRPr>
                <a:solidFill>
                  <a:srgbClr val="333335"/>
                </a:solidFill>
              </a:defRPr>
            </a:lvl1pPr>
            <a:lvl2pPr>
              <a:defRPr>
                <a:solidFill>
                  <a:srgbClr val="333335"/>
                </a:solidFill>
              </a:defRPr>
            </a:lvl2pPr>
            <a:lvl3pPr>
              <a:defRPr>
                <a:solidFill>
                  <a:srgbClr val="333335"/>
                </a:solidFill>
              </a:defRPr>
            </a:lvl3pPr>
            <a:lvl4pPr>
              <a:defRPr>
                <a:solidFill>
                  <a:srgbClr val="333335"/>
                </a:solidFill>
              </a:defRPr>
            </a:lvl4pPr>
            <a:lvl5pPr>
              <a:defRPr>
                <a:solidFill>
                  <a:srgbClr val="33333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759327" y="844156"/>
            <a:ext cx="4140200" cy="3788569"/>
          </a:xfrm>
        </p:spPr>
        <p:txBody>
          <a:bodyPr/>
          <a:lstStyle>
            <a:lvl1pPr>
              <a:defRPr>
                <a:solidFill>
                  <a:srgbClr val="333335"/>
                </a:solidFill>
              </a:defRPr>
            </a:lvl1pPr>
            <a:lvl2pPr>
              <a:defRPr>
                <a:solidFill>
                  <a:srgbClr val="333335"/>
                </a:solidFill>
              </a:defRPr>
            </a:lvl2pPr>
            <a:lvl3pPr>
              <a:defRPr>
                <a:solidFill>
                  <a:srgbClr val="333335"/>
                </a:solidFill>
              </a:defRPr>
            </a:lvl3pPr>
            <a:lvl4pPr>
              <a:defRPr>
                <a:solidFill>
                  <a:srgbClr val="333335"/>
                </a:solidFill>
              </a:defRPr>
            </a:lvl4pPr>
            <a:lvl5pPr>
              <a:defRPr>
                <a:solidFill>
                  <a:srgbClr val="33333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047108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pic>
        <p:nvPicPr>
          <p:cNvPr id="10" name="Picture 9" descr="CORE-Skills-ICONS-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060" y="-21572"/>
            <a:ext cx="881529" cy="881529"/>
          </a:xfrm>
          <a:prstGeom prst="rect">
            <a:avLst/>
          </a:prstGeom>
        </p:spPr>
      </p:pic>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pic>
        <p:nvPicPr>
          <p:cNvPr id="10" name="Picture 9" descr="CORE-Skills-ICONS-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060" y="-21572"/>
            <a:ext cx="881529" cy="881529"/>
          </a:xfrm>
          <a:prstGeom prst="rect">
            <a:avLst/>
          </a:prstGeom>
        </p:spPr>
      </p:pic>
      <p:sp>
        <p:nvSpPr>
          <p:cNvPr id="4" name="Picture Placeholder 3"/>
          <p:cNvSpPr>
            <a:spLocks noGrp="1"/>
          </p:cNvSpPr>
          <p:nvPr>
            <p:ph type="pic" sz="quarter" idx="14"/>
          </p:nvPr>
        </p:nvSpPr>
        <p:spPr>
          <a:xfrm>
            <a:off x="463550" y="1765300"/>
            <a:ext cx="8091488" cy="2824163"/>
          </a:xfrm>
        </p:spPr>
        <p:txBody>
          <a:bodyPr/>
          <a:lstStyle/>
          <a:p>
            <a:endParaRPr lang="en-AU"/>
          </a:p>
        </p:txBody>
      </p:sp>
    </p:spTree>
    <p:extLst>
      <p:ext uri="{BB962C8B-B14F-4D97-AF65-F5344CB8AC3E}">
        <p14:creationId xmlns:p14="http://schemas.microsoft.com/office/powerpoint/2010/main" val="412396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120940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11/30/2022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79" r:id="rId5"/>
    <p:sldLayoutId id="2147483674" r:id="rId6"/>
    <p:sldLayoutId id="2147483661" r:id="rId7"/>
    <p:sldLayoutId id="2147483660" r:id="rId8"/>
    <p:sldLayoutId id="2147483663" r:id="rId9"/>
    <p:sldLayoutId id="2147483664" r:id="rId10"/>
    <p:sldLayoutId id="2147483665" r:id="rId11"/>
    <p:sldLayoutId id="2147483666" r:id="rId12"/>
    <p:sldLayoutId id="2147483667" r:id="rId13"/>
    <p:sldLayoutId id="2147483662" r:id="rId14"/>
    <p:sldLayoutId id="2147483668" r:id="rId15"/>
    <p:sldLayoutId id="2147483669" r:id="rId16"/>
    <p:sldLayoutId id="2147483670" r:id="rId17"/>
    <p:sldLayoutId id="2147483657" r:id="rId18"/>
    <p:sldLayoutId id="2147483672" r:id="rId19"/>
    <p:sldLayoutId id="2147483673" r:id="rId20"/>
    <p:sldLayoutId id="2147483676" r:id="rId21"/>
    <p:sldLayoutId id="2147483677" r:id="rId22"/>
    <p:sldLayoutId id="2147483678" r:id="rId23"/>
    <p:sldLayoutId id="2147483680" r:id="rId24"/>
    <p:sldLayoutId id="2147483681" r:id="rId2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57.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nlp-tlp.org/aquila/" TargetMode="External"/><Relationship Id="rId7" Type="http://schemas.openxmlformats.org/officeDocument/2006/relationships/diagramColors" Target="../diagrams/colors4.xml"/><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diagramQuickStyle" Target="../diagrams/quickStyle4.xml"/><Relationship Id="rId11" Type="http://schemas.openxmlformats.org/officeDocument/2006/relationships/image" Target="../media/image77.png"/><Relationship Id="rId5" Type="http://schemas.openxmlformats.org/officeDocument/2006/relationships/diagramLayout" Target="../diagrams/layout4.xml"/><Relationship Id="rId10" Type="http://schemas.openxmlformats.org/officeDocument/2006/relationships/image" Target="../media/image75.png"/><Relationship Id="rId4" Type="http://schemas.openxmlformats.org/officeDocument/2006/relationships/diagramData" Target="../diagrams/data4.xml"/><Relationship Id="rId9"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75.png"/><Relationship Id="rId5" Type="http://schemas.openxmlformats.org/officeDocument/2006/relationships/hyperlink" Target="https://nlp-tlp.org/" TargetMode="External"/><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nlp-tlp.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mailto:wei.liu@uwa.edu.au" TargetMode="External"/><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91.png"/><Relationship Id="rId5" Type="http://schemas.openxmlformats.org/officeDocument/2006/relationships/image" Target="../media/image75.png"/><Relationship Id="rId10" Type="http://schemas.openxmlformats.org/officeDocument/2006/relationships/image" Target="../media/image94.png"/><Relationship Id="rId4" Type="http://schemas.openxmlformats.org/officeDocument/2006/relationships/image" Target="../media/image90.jpeg"/><Relationship Id="rId9" Type="http://schemas.openxmlformats.org/officeDocument/2006/relationships/hyperlink" Target="https://nlp-tlp.org/"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hyperlink" Target="http://rare-technologies.com/word2vec-tutorial/" TargetMode="External"/><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hyperlink" Target="https://colab.research.google.com/github/huggingface/notebooks/blob/master/transformers_doc/task_summary.ipynb"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www.quora.com/What-is-the-best-way-to-explain-topic-modeling-to-a-layman"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 Id="rId5" Type="http://schemas.openxmlformats.org/officeDocument/2006/relationships/image" Target="../media/image110.png"/><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57.png"/><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57.png"/><Relationship Id="rId4" Type="http://schemas.openxmlformats.org/officeDocument/2006/relationships/image" Target="../media/image129.jpe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59424" y="1333847"/>
            <a:ext cx="3098077" cy="1289186"/>
          </a:xfrm>
        </p:spPr>
        <p:txBody>
          <a:bodyPr>
            <a:normAutofit fontScale="85000" lnSpcReduction="20000"/>
          </a:bodyPr>
          <a:lstStyle/>
          <a:p>
            <a:pPr>
              <a:spcBef>
                <a:spcPts val="0"/>
              </a:spcBef>
            </a:pPr>
            <a:r>
              <a:rPr lang="en-US" sz="2800" b="1" dirty="0">
                <a:latin typeface="Calibri" panose="020F0502020204030204" pitchFamily="34" charset="0"/>
                <a:cs typeface="Calibri" panose="020F0502020204030204" pitchFamily="34" charset="0"/>
              </a:rPr>
              <a:t>Knowledge Discovery from Natural Language Processing &amp; Text Mining</a:t>
            </a:r>
          </a:p>
          <a:p>
            <a:pPr>
              <a:spcBef>
                <a:spcPts val="0"/>
              </a:spcBef>
            </a:pPr>
            <a:endParaRPr lang="en-US" sz="2800" b="1" dirty="0">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1"/>
          </p:nvPr>
        </p:nvSpPr>
        <p:spPr>
          <a:xfrm>
            <a:off x="5649217" y="3575975"/>
            <a:ext cx="3541918" cy="1262376"/>
          </a:xfrm>
        </p:spPr>
        <p:txBody>
          <a:bodyPr>
            <a:noAutofit/>
          </a:bodyPr>
          <a:lstStyle/>
          <a:p>
            <a:pPr>
              <a:spcBef>
                <a:spcPts val="0"/>
              </a:spcBef>
            </a:pPr>
            <a:r>
              <a:rPr lang="en-US" sz="1100" b="1" dirty="0">
                <a:latin typeface="Calibri" panose="020F0502020204030204" pitchFamily="34" charset="0"/>
                <a:cs typeface="Calibri" panose="020F0502020204030204" pitchFamily="34" charset="0"/>
              </a:rPr>
              <a:t>Assoc Prof Wei Liu &amp; Tyler Bikaun, Department of Computer Science &amp; Software Engineering, UWA </a:t>
            </a:r>
            <a:r>
              <a:rPr lang="en-US" sz="1100" b="1" dirty="0">
                <a:solidFill>
                  <a:schemeClr val="tx1">
                    <a:lumMod val="50000"/>
                    <a:lumOff val="50000"/>
                  </a:schemeClr>
                </a:solidFill>
                <a:latin typeface="Calibri" panose="020F0502020204030204" pitchFamily="34" charset="0"/>
                <a:cs typeface="Calibri" panose="020F0502020204030204" pitchFamily="34" charset="0"/>
              </a:rPr>
              <a:t>wei.liu@uwa.edu.au </a:t>
            </a:r>
          </a:p>
          <a:p>
            <a:pPr>
              <a:spcBef>
                <a:spcPts val="0"/>
              </a:spcBef>
            </a:pPr>
            <a:r>
              <a:rPr lang="en-US" sz="1100" b="1" dirty="0">
                <a:solidFill>
                  <a:schemeClr val="tx1">
                    <a:lumMod val="50000"/>
                    <a:lumOff val="50000"/>
                  </a:schemeClr>
                </a:solidFill>
                <a:latin typeface="Calibri" panose="020F0502020204030204" pitchFamily="34" charset="0"/>
                <a:cs typeface="Calibri" panose="020F0502020204030204" pitchFamily="34" charset="0"/>
              </a:rPr>
              <a:t>tyler.bikaun@research.uwa.edu.au</a:t>
            </a:r>
          </a:p>
          <a:p>
            <a:endParaRPr lang="en-US" sz="1100" b="1" dirty="0">
              <a:solidFill>
                <a:schemeClr val="tx1">
                  <a:lumMod val="50000"/>
                  <a:lumOff val="50000"/>
                </a:schemeClr>
              </a:solidFill>
              <a:latin typeface="Calibri" panose="020F0502020204030204" pitchFamily="34" charset="0"/>
              <a:cs typeface="Calibri" panose="020F0502020204030204" pitchFamily="34" charset="0"/>
            </a:endParaRPr>
          </a:p>
          <a:p>
            <a:endParaRPr lang="en-US" sz="1200" b="1" dirty="0">
              <a:latin typeface="Calibri" panose="020F0502020204030204" pitchFamily="34" charset="0"/>
              <a:cs typeface="Calibri" panose="020F0502020204030204" pitchFamily="34" charset="0"/>
            </a:endParaRPr>
          </a:p>
          <a:p>
            <a:endParaRPr lang="en-US" sz="1200" b="1" dirty="0">
              <a:latin typeface="Calibri" panose="020F0502020204030204" pitchFamily="34" charset="0"/>
              <a:cs typeface="Calibri" panose="020F0502020204030204" pitchFamily="34" charset="0"/>
            </a:endParaRPr>
          </a:p>
        </p:txBody>
      </p:sp>
      <p:sp>
        <p:nvSpPr>
          <p:cNvPr id="4" name="Text Placeholder 3"/>
          <p:cNvSpPr>
            <a:spLocks noGrp="1"/>
          </p:cNvSpPr>
          <p:nvPr>
            <p:ph type="body" sz="quarter" idx="12"/>
          </p:nvPr>
        </p:nvSpPr>
        <p:spPr>
          <a:xfrm>
            <a:off x="5678278" y="2663635"/>
            <a:ext cx="3611591" cy="430739"/>
          </a:xfrm>
        </p:spPr>
        <p:txBody>
          <a:bodyPr>
            <a:normAutofit/>
          </a:bodyPr>
          <a:lstStyle/>
          <a:p>
            <a:r>
              <a:rPr lang="en-US" sz="1600" dirty="0">
                <a:latin typeface="Calibri" panose="020F0502020204030204" pitchFamily="34" charset="0"/>
                <a:cs typeface="Calibri" panose="020F0502020204030204" pitchFamily="34" charset="0"/>
              </a:rPr>
              <a:t>DAY 12: Special Data Types</a:t>
            </a:r>
          </a:p>
        </p:txBody>
      </p:sp>
      <p:sp>
        <p:nvSpPr>
          <p:cNvPr id="7" name="Text Placeholder 6"/>
          <p:cNvSpPr>
            <a:spLocks noGrp="1"/>
          </p:cNvSpPr>
          <p:nvPr>
            <p:ph type="body" sz="quarter" idx="15"/>
          </p:nvPr>
        </p:nvSpPr>
        <p:spPr>
          <a:xfrm>
            <a:off x="5649217" y="3004458"/>
            <a:ext cx="3611591" cy="430739"/>
          </a:xfrm>
        </p:spPr>
        <p:txBody>
          <a:bodyPr>
            <a:normAutofit/>
          </a:bodyPr>
          <a:lstStyle/>
          <a:p>
            <a:r>
              <a:rPr lang="en-US" sz="1600" b="1" dirty="0">
                <a:solidFill>
                  <a:schemeClr val="accent2"/>
                </a:solidFill>
                <a:latin typeface="Calibri" panose="020F0502020204030204" pitchFamily="34" charset="0"/>
                <a:cs typeface="Calibri" panose="020F0502020204030204" pitchFamily="34" charset="0"/>
              </a:rPr>
              <a:t>15-Day Data Science Springboard</a:t>
            </a:r>
          </a:p>
        </p:txBody>
      </p:sp>
      <p:grpSp>
        <p:nvGrpSpPr>
          <p:cNvPr id="10" name="Group 9">
            <a:extLst>
              <a:ext uri="{FF2B5EF4-FFF2-40B4-BE49-F238E27FC236}">
                <a16:creationId xmlns:a16="http://schemas.microsoft.com/office/drawing/2014/main" id="{B9C04E8B-0F5C-5348-AD8D-8ABDF8109297}"/>
              </a:ext>
            </a:extLst>
          </p:cNvPr>
          <p:cNvGrpSpPr/>
          <p:nvPr/>
        </p:nvGrpSpPr>
        <p:grpSpPr>
          <a:xfrm>
            <a:off x="0" y="4318000"/>
            <a:ext cx="9144000" cy="841950"/>
            <a:chOff x="0" y="4318000"/>
            <a:chExt cx="9144000" cy="841950"/>
          </a:xfrm>
        </p:grpSpPr>
        <p:pic>
          <p:nvPicPr>
            <p:cNvPr id="11" name="Picture 10">
              <a:extLst>
                <a:ext uri="{FF2B5EF4-FFF2-40B4-BE49-F238E27FC236}">
                  <a16:creationId xmlns:a16="http://schemas.microsoft.com/office/drawing/2014/main" id="{8110FEF3-5928-804D-9940-55DDAB2EC0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318000"/>
              <a:ext cx="9144000" cy="841950"/>
            </a:xfrm>
            <a:prstGeom prst="rect">
              <a:avLst/>
            </a:prstGeom>
          </p:spPr>
        </p:pic>
        <p:pic>
          <p:nvPicPr>
            <p:cNvPr id="12" name="Picture 2">
              <a:extLst>
                <a:ext uri="{FF2B5EF4-FFF2-40B4-BE49-F238E27FC236}">
                  <a16:creationId xmlns:a16="http://schemas.microsoft.com/office/drawing/2014/main" id="{5716C4C8-1110-BA40-81C7-7A90FA51D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9751" y="4429156"/>
              <a:ext cx="667558" cy="6675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ORE partnership logo (1).png">
              <a:extLst>
                <a:ext uri="{FF2B5EF4-FFF2-40B4-BE49-F238E27FC236}">
                  <a16:creationId xmlns:a16="http://schemas.microsoft.com/office/drawing/2014/main" id="{653D2B21-164F-584B-9368-ACCFF143E2D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0200" y="4502284"/>
              <a:ext cx="1049942" cy="423476"/>
            </a:xfrm>
            <a:prstGeom prst="rect">
              <a:avLst/>
            </a:prstGeom>
          </p:spPr>
        </p:pic>
      </p:grpSp>
      <p:pic>
        <p:nvPicPr>
          <p:cNvPr id="9" name="Picture 8">
            <a:extLst>
              <a:ext uri="{FF2B5EF4-FFF2-40B4-BE49-F238E27FC236}">
                <a16:creationId xmlns:a16="http://schemas.microsoft.com/office/drawing/2014/main" id="{38E5C928-35CB-0D89-01B9-5332F67BE3C8}"/>
              </a:ext>
            </a:extLst>
          </p:cNvPr>
          <p:cNvPicPr>
            <a:picLocks noChangeAspect="1"/>
          </p:cNvPicPr>
          <p:nvPr/>
        </p:nvPicPr>
        <p:blipFill rotWithShape="1">
          <a:blip r:embed="rId6"/>
          <a:srcRect l="-1551" r="5590" b="27946"/>
          <a:stretch/>
        </p:blipFill>
        <p:spPr>
          <a:xfrm>
            <a:off x="5515738" y="203885"/>
            <a:ext cx="3628262" cy="991732"/>
          </a:xfrm>
          <a:prstGeom prst="rect">
            <a:avLst/>
          </a:prstGeom>
        </p:spPr>
      </p:pic>
      <p:pic>
        <p:nvPicPr>
          <p:cNvPr id="6" name="Picture 5" descr="Icon&#10;&#10;Description automatically generated">
            <a:extLst>
              <a:ext uri="{FF2B5EF4-FFF2-40B4-BE49-F238E27FC236}">
                <a16:creationId xmlns:a16="http://schemas.microsoft.com/office/drawing/2014/main" id="{1A367C72-7C99-4794-B6BF-5AD58AB186E7}"/>
              </a:ext>
            </a:extLst>
          </p:cNvPr>
          <p:cNvPicPr>
            <a:picLocks noChangeAspect="1"/>
          </p:cNvPicPr>
          <p:nvPr/>
        </p:nvPicPr>
        <p:blipFill>
          <a:blip r:embed="rId7"/>
          <a:stretch>
            <a:fillRect/>
          </a:stretch>
        </p:blipFill>
        <p:spPr>
          <a:xfrm>
            <a:off x="8245949" y="83889"/>
            <a:ext cx="830511" cy="830511"/>
          </a:xfrm>
          <a:prstGeom prst="rect">
            <a:avLst/>
          </a:prstGeom>
        </p:spPr>
      </p:pic>
    </p:spTree>
    <p:extLst>
      <p:ext uri="{BB962C8B-B14F-4D97-AF65-F5344CB8AC3E}">
        <p14:creationId xmlns:p14="http://schemas.microsoft.com/office/powerpoint/2010/main" val="647479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b="1" dirty="0">
                <a:solidFill>
                  <a:schemeClr val="tx1"/>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 name="Picture 5"/>
          <p:cNvPicPr>
            <a:picLocks noChangeAspect="1"/>
          </p:cNvPicPr>
          <p:nvPr/>
        </p:nvPicPr>
        <p:blipFill>
          <a:blip r:embed="rId3"/>
          <a:stretch>
            <a:fillRect/>
          </a:stretch>
        </p:blipFill>
        <p:spPr>
          <a:xfrm>
            <a:off x="3602692" y="2280786"/>
            <a:ext cx="4953001" cy="581928"/>
          </a:xfrm>
          <a:prstGeom prst="rect">
            <a:avLst/>
          </a:prstGeom>
          <a:ln w="12700">
            <a:solidFill>
              <a:schemeClr val="bg1">
                <a:lumMod val="75000"/>
              </a:schemeClr>
            </a:solidFill>
          </a:ln>
        </p:spPr>
      </p:pic>
    </p:spTree>
    <p:extLst>
      <p:ext uri="{BB962C8B-B14F-4D97-AF65-F5344CB8AC3E}">
        <p14:creationId xmlns:p14="http://schemas.microsoft.com/office/powerpoint/2010/main" val="2102668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b="1" dirty="0">
                <a:solidFill>
                  <a:schemeClr val="tx1"/>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3074" name="Picture 2" descr="A history of machine translation from the Cold War to deep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l="7201" t="13043" r="6261"/>
          <a:stretch/>
        </p:blipFill>
        <p:spPr bwMode="auto">
          <a:xfrm>
            <a:off x="3458223" y="1650164"/>
            <a:ext cx="4891453" cy="1843173"/>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81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b="1" dirty="0">
                <a:solidFill>
                  <a:schemeClr val="tx1"/>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4098" name="Picture 2" descr="A Beginner&amp;amp;#39;s Introduction to NER (Named Entity Recogn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025" y="1526335"/>
            <a:ext cx="4545668" cy="2090830"/>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0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b="1" dirty="0">
                <a:solidFill>
                  <a:schemeClr val="tx1"/>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492" y="1509291"/>
            <a:ext cx="4764201" cy="2124918"/>
          </a:xfrm>
          <a:prstGeom prst="rect">
            <a:avLst/>
          </a:prstGeom>
          <a:ln w="12700">
            <a:solidFill>
              <a:schemeClr val="bg1">
                <a:lumMod val="75000"/>
              </a:schemeClr>
            </a:solidFill>
          </a:ln>
        </p:spPr>
      </p:pic>
    </p:spTree>
    <p:extLst>
      <p:ext uri="{BB962C8B-B14F-4D97-AF65-F5344CB8AC3E}">
        <p14:creationId xmlns:p14="http://schemas.microsoft.com/office/powerpoint/2010/main" val="2465895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b="1" dirty="0">
                <a:solidFill>
                  <a:schemeClr val="tx1"/>
                </a:solidFill>
              </a:rPr>
              <a:t>Relation extraction</a:t>
            </a:r>
          </a:p>
          <a:p>
            <a:r>
              <a:rPr lang="en-AU" dirty="0">
                <a:solidFill>
                  <a:schemeClr val="bg1">
                    <a:lumMod val="85000"/>
                  </a:schemeClr>
                </a:solidFill>
              </a:rPr>
              <a:t>Sentiment Analysis</a:t>
            </a:r>
            <a:endParaRPr lang="en-AU" dirty="0">
              <a:solidFill>
                <a:schemeClr val="tx1"/>
              </a:solidFill>
            </a:endParaRP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5122" name="Picture 2" descr="Relation Extraction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698" y="1822607"/>
            <a:ext cx="5310995" cy="1498286"/>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357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b="1" dirty="0">
                <a:solidFill>
                  <a:schemeClr val="tx1"/>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 name="Content Placeholder 3" descr="googleproductsearch.tiff">
            <a:extLst>
              <a:ext uri="{FF2B5EF4-FFF2-40B4-BE49-F238E27FC236}">
                <a16:creationId xmlns:a16="http://schemas.microsoft.com/office/drawing/2014/main" id="{B179471B-42CC-44FF-96E0-3DE70C38A5C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08586" y="1448233"/>
            <a:ext cx="4344165" cy="2244669"/>
          </a:xfrm>
          <a:prstGeom prst="rect">
            <a:avLst/>
          </a:prstGeom>
          <a:ln w="12700">
            <a:solidFill>
              <a:schemeClr val="bg1">
                <a:lumMod val="75000"/>
              </a:schemeClr>
            </a:solidFill>
          </a:ln>
        </p:spPr>
      </p:pic>
    </p:spTree>
    <p:extLst>
      <p:ext uri="{BB962C8B-B14F-4D97-AF65-F5344CB8AC3E}">
        <p14:creationId xmlns:p14="http://schemas.microsoft.com/office/powerpoint/2010/main" val="352454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b="1" dirty="0">
                <a:solidFill>
                  <a:schemeClr val="tx1"/>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146" name="Picture 2" descr="https://contenthub-static.grammarly.com/blog/wp-content/uploads/2021/06/Text-simplification-by-tagging_Inline_1c.png"/>
          <p:cNvPicPr>
            <a:picLocks noChangeAspect="1" noChangeArrowheads="1"/>
          </p:cNvPicPr>
          <p:nvPr/>
        </p:nvPicPr>
        <p:blipFill rotWithShape="1">
          <a:blip r:embed="rId2">
            <a:extLst>
              <a:ext uri="{28A0092B-C50C-407E-A947-70E740481C1C}">
                <a14:useLocalDpi xmlns:a14="http://schemas.microsoft.com/office/drawing/2010/main" val="0"/>
              </a:ext>
            </a:extLst>
          </a:blip>
          <a:srcRect l="8337" t="28829" r="8943" b="30737"/>
          <a:stretch/>
        </p:blipFill>
        <p:spPr bwMode="auto">
          <a:xfrm>
            <a:off x="3446953" y="1914525"/>
            <a:ext cx="5108740" cy="1314450"/>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21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b="1" dirty="0">
                <a:solidFill>
                  <a:schemeClr val="tx1"/>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170" name="Picture 2" descr="thumbnail image 1 of blog post titled &#10; &#10; &#10;  &#10; &#10; &#10; &#10;    &#10;  &#10;   &#10;    &#10;      &#10;       Bootstrap Your Text Summarization Solution with the Latest Release from NLP-Recipes&#10;       &#10;      &#10;     &#10;   &#10;  &#10; &#10;   &#10; &#10; &#10; &#10; &#10;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683" y="1556611"/>
            <a:ext cx="4911010" cy="2030278"/>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04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b="1" dirty="0">
                <a:solidFill>
                  <a:schemeClr val="tx1"/>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8194" name="Picture 2" descr="Topic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689" y="1412158"/>
            <a:ext cx="4642004" cy="2319185"/>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098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79177" y="1974384"/>
            <a:ext cx="6185647" cy="1194733"/>
          </a:xfrm>
        </p:spPr>
        <p:txBody>
          <a:bodyPr/>
          <a:lstStyle/>
          <a:p>
            <a:pPr algn="ctr"/>
            <a:r>
              <a:rPr lang="en-AU" dirty="0"/>
              <a:t>Our Work and Projects</a:t>
            </a:r>
          </a:p>
        </p:txBody>
      </p:sp>
    </p:spTree>
    <p:extLst>
      <p:ext uri="{BB962C8B-B14F-4D97-AF65-F5344CB8AC3E}">
        <p14:creationId xmlns:p14="http://schemas.microsoft.com/office/powerpoint/2010/main" val="246306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137A8E19-C57B-794C-993D-41A1B2CC8C35}"/>
              </a:ext>
            </a:extLst>
          </p:cNvPr>
          <p:cNvSpPr txBox="1">
            <a:spLocks/>
          </p:cNvSpPr>
          <p:nvPr/>
        </p:nvSpPr>
        <p:spPr>
          <a:xfrm>
            <a:off x="1605618" y="326626"/>
            <a:ext cx="6509295" cy="44767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300"/>
              </a:spcBef>
              <a:spcAft>
                <a:spcPts val="300"/>
              </a:spcAft>
            </a:pPr>
            <a:endParaRPr lang="en-US" sz="2500" dirty="0">
              <a:latin typeface="Interstate-Regular"/>
              <a:cs typeface="Interstate-Regular"/>
            </a:endParaRPr>
          </a:p>
        </p:txBody>
      </p:sp>
      <p:sp>
        <p:nvSpPr>
          <p:cNvPr id="8" name="TextBox 7">
            <a:extLst>
              <a:ext uri="{FF2B5EF4-FFF2-40B4-BE49-F238E27FC236}">
                <a16:creationId xmlns:a16="http://schemas.microsoft.com/office/drawing/2014/main" id="{C5788ACA-5A63-0747-AB0A-C1B1BD994178}"/>
              </a:ext>
            </a:extLst>
          </p:cNvPr>
          <p:cNvSpPr txBox="1"/>
          <p:nvPr/>
        </p:nvSpPr>
        <p:spPr>
          <a:xfrm>
            <a:off x="2486025" y="4777436"/>
            <a:ext cx="6425450" cy="253916"/>
          </a:xfrm>
          <a:prstGeom prst="rect">
            <a:avLst/>
          </a:prstGeom>
          <a:noFill/>
        </p:spPr>
        <p:txBody>
          <a:bodyPr wrap="square" rtlCol="0">
            <a:spAutoFit/>
          </a:bodyPr>
          <a:lstStyle/>
          <a:p>
            <a:pPr algn="r"/>
            <a:r>
              <a:rPr lang="de-DE" sz="1050" dirty="0">
                <a:solidFill>
                  <a:schemeClr val="tx1"/>
                </a:solidFill>
                <a:latin typeface="Calibri" panose="020F0502020204030204" pitchFamily="34" charset="0"/>
                <a:cs typeface="Calibri" panose="020F0502020204030204" pitchFamily="34" charset="0"/>
              </a:rPr>
              <a:t>© </a:t>
            </a:r>
            <a:r>
              <a:rPr lang="en-US" sz="1050" dirty="0">
                <a:solidFill>
                  <a:schemeClr val="tx1"/>
                </a:solidFill>
                <a:latin typeface="Calibri" panose="020F0502020204030204" pitchFamily="34" charset="0"/>
                <a:cs typeface="Calibri" panose="020F0502020204030204" pitchFamily="34" charset="0"/>
              </a:rPr>
              <a:t>CORE Hub 2022</a:t>
            </a:r>
          </a:p>
        </p:txBody>
      </p:sp>
      <p:sp>
        <p:nvSpPr>
          <p:cNvPr id="10" name="Text Placeholder 1">
            <a:extLst>
              <a:ext uri="{FF2B5EF4-FFF2-40B4-BE49-F238E27FC236}">
                <a16:creationId xmlns:a16="http://schemas.microsoft.com/office/drawing/2014/main" id="{8EE38064-0FB5-DE41-9C30-A0C8F1CA95B0}"/>
              </a:ext>
            </a:extLst>
          </p:cNvPr>
          <p:cNvSpPr txBox="1">
            <a:spLocks/>
          </p:cNvSpPr>
          <p:nvPr/>
        </p:nvSpPr>
        <p:spPr>
          <a:xfrm>
            <a:off x="1605618" y="518722"/>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b="1" dirty="0">
                <a:solidFill>
                  <a:schemeClr val="accent2"/>
                </a:solidFill>
                <a:latin typeface="Calibri" panose="020F0502020204030204" pitchFamily="34" charset="0"/>
                <a:cs typeface="Calibri" panose="020F0502020204030204" pitchFamily="34" charset="0"/>
              </a:rPr>
              <a:t>DAY 12: Special Data Types – Natural Language Processing &amp; Text Mining</a:t>
            </a:r>
          </a:p>
          <a:p>
            <a:pPr marL="0" indent="0">
              <a:spcBef>
                <a:spcPts val="0"/>
              </a:spcBef>
              <a:buNone/>
            </a:pPr>
            <a:endParaRPr lang="en-US" sz="1200" b="1" dirty="0">
              <a:solidFill>
                <a:schemeClr val="accent2"/>
              </a:solidFill>
              <a:latin typeface="Calibri" panose="020F0502020204030204" pitchFamily="34" charset="0"/>
              <a:cs typeface="Calibri" panose="020F0502020204030204" pitchFamily="34" charset="0"/>
            </a:endParaRPr>
          </a:p>
          <a:p>
            <a:pPr marL="0" indent="0">
              <a:spcBef>
                <a:spcPts val="0"/>
              </a:spcBef>
              <a:buNone/>
            </a:pPr>
            <a:endParaRPr lang="en-US" sz="1200" b="1" dirty="0">
              <a:solidFill>
                <a:schemeClr val="accent2"/>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2123534-CF5E-D948-8F5B-C8334A028461}"/>
              </a:ext>
            </a:extLst>
          </p:cNvPr>
          <p:cNvSpPr txBox="1"/>
          <p:nvPr/>
        </p:nvSpPr>
        <p:spPr>
          <a:xfrm>
            <a:off x="1605618" y="208063"/>
            <a:ext cx="5229969" cy="400110"/>
          </a:xfrm>
          <a:prstGeom prst="rect">
            <a:avLst/>
          </a:prstGeom>
          <a:noFill/>
        </p:spPr>
        <p:txBody>
          <a:bodyPr wrap="square" rtlCol="0">
            <a:spAutoFit/>
          </a:bodyPr>
          <a:lstStyle/>
          <a:p>
            <a:pPr lvl="0"/>
            <a:r>
              <a:rPr lang="en-AU" sz="2000" b="1" dirty="0">
                <a:solidFill>
                  <a:schemeClr val="tx2"/>
                </a:solidFill>
                <a:latin typeface="Calibri" panose="020F0502020204030204" pitchFamily="34" charset="0"/>
                <a:cs typeface="Calibri" panose="020F0502020204030204" pitchFamily="34" charset="0"/>
              </a:rPr>
              <a:t>Program Timeline</a:t>
            </a:r>
            <a:endParaRPr lang="en-US" sz="2000" b="1" dirty="0">
              <a:solidFill>
                <a:schemeClr val="tx2"/>
              </a:solidFill>
              <a:latin typeface="Calibri" panose="020F0502020204030204" pitchFamily="34" charset="0"/>
              <a:cs typeface="Calibri" panose="020F0502020204030204" pitchFamily="34" charset="0"/>
            </a:endParaRPr>
          </a:p>
        </p:txBody>
      </p:sp>
      <p:pic>
        <p:nvPicPr>
          <p:cNvPr id="2" name="Picture 1" descr="A screenshot of a computer&#10;&#10;Description automatically generated with medium confidence">
            <a:extLst>
              <a:ext uri="{FF2B5EF4-FFF2-40B4-BE49-F238E27FC236}">
                <a16:creationId xmlns:a16="http://schemas.microsoft.com/office/drawing/2014/main" id="{3A994719-D425-5D0E-E9BF-540AFCE6DD45}"/>
              </a:ext>
            </a:extLst>
          </p:cNvPr>
          <p:cNvPicPr>
            <a:picLocks noChangeAspect="1"/>
          </p:cNvPicPr>
          <p:nvPr/>
        </p:nvPicPr>
        <p:blipFill>
          <a:blip r:embed="rId3"/>
          <a:stretch>
            <a:fillRect/>
          </a:stretch>
        </p:blipFill>
        <p:spPr>
          <a:xfrm>
            <a:off x="-1" y="1516864"/>
            <a:ext cx="9182947" cy="2118758"/>
          </a:xfrm>
          <a:prstGeom prst="rect">
            <a:avLst/>
          </a:prstGeom>
        </p:spPr>
      </p:pic>
      <p:pic>
        <p:nvPicPr>
          <p:cNvPr id="3" name="Picture 2">
            <a:extLst>
              <a:ext uri="{FF2B5EF4-FFF2-40B4-BE49-F238E27FC236}">
                <a16:creationId xmlns:a16="http://schemas.microsoft.com/office/drawing/2014/main" id="{398515D3-2536-4852-034D-53756425C5FC}"/>
              </a:ext>
            </a:extLst>
          </p:cNvPr>
          <p:cNvPicPr>
            <a:picLocks noChangeAspect="1"/>
          </p:cNvPicPr>
          <p:nvPr/>
        </p:nvPicPr>
        <p:blipFill>
          <a:blip r:embed="rId4"/>
          <a:stretch>
            <a:fillRect/>
          </a:stretch>
        </p:blipFill>
        <p:spPr>
          <a:xfrm>
            <a:off x="14206" y="3943"/>
            <a:ext cx="1231900" cy="800100"/>
          </a:xfrm>
          <a:prstGeom prst="rect">
            <a:avLst/>
          </a:prstGeom>
        </p:spPr>
      </p:pic>
      <p:pic>
        <p:nvPicPr>
          <p:cNvPr id="5" name="Picture 4" descr="CORE-Skills-ICONS-8.png">
            <a:extLst>
              <a:ext uri="{FF2B5EF4-FFF2-40B4-BE49-F238E27FC236}">
                <a16:creationId xmlns:a16="http://schemas.microsoft.com/office/drawing/2014/main" id="{71F14375-97E9-68F6-0568-3AFAE0E91F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584" y="0"/>
            <a:ext cx="881529" cy="881529"/>
          </a:xfrm>
          <a:prstGeom prst="rect">
            <a:avLst/>
          </a:prstGeom>
        </p:spPr>
      </p:pic>
    </p:spTree>
    <p:extLst>
      <p:ext uri="{BB962C8B-B14F-4D97-AF65-F5344CB8AC3E}">
        <p14:creationId xmlns:p14="http://schemas.microsoft.com/office/powerpoint/2010/main" val="139877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042687-A770-C0FA-8A3B-2A402FB1B79B}"/>
              </a:ext>
            </a:extLst>
          </p:cNvPr>
          <p:cNvSpPr/>
          <p:nvPr/>
        </p:nvSpPr>
        <p:spPr bwMode="auto">
          <a:xfrm>
            <a:off x="6245678" y="816429"/>
            <a:ext cx="2546201" cy="3865664"/>
          </a:xfrm>
          <a:prstGeom prst="rect">
            <a:avLst/>
          </a:prstGeom>
          <a:solidFill>
            <a:schemeClr val="bg1">
              <a:lumMod val="85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Aft>
                <a:spcPts val="900"/>
              </a:spcAft>
            </a:pPr>
            <a:r>
              <a:rPr lang="en-AU" sz="1500" b="1" dirty="0"/>
              <a:t>Technical language processing </a:t>
            </a:r>
            <a:r>
              <a:rPr lang="en-AU" sz="1500" dirty="0"/>
              <a:t>(TLP) aims to understand </a:t>
            </a:r>
            <a:r>
              <a:rPr lang="en-AU" sz="1500" b="1" dirty="0"/>
              <a:t>technical languages</a:t>
            </a:r>
            <a:r>
              <a:rPr lang="en-AU" sz="1500" dirty="0"/>
              <a:t>, a subset of natural languages that appears in industry-specific contexts.</a:t>
            </a:r>
          </a:p>
          <a:p>
            <a:pPr marL="257175" indent="-257175">
              <a:spcAft>
                <a:spcPts val="900"/>
              </a:spcAft>
              <a:buFont typeface="Arial" panose="020B0604020202020204" pitchFamily="34" charset="0"/>
              <a:buChar char="•"/>
            </a:pPr>
            <a:r>
              <a:rPr lang="en-AU" sz="1500" dirty="0">
                <a:solidFill>
                  <a:srgbClr val="C00000"/>
                </a:solidFill>
              </a:rPr>
              <a:t>Lexical Normalisation</a:t>
            </a:r>
          </a:p>
          <a:p>
            <a:pPr marL="257175" indent="-257175">
              <a:spcAft>
                <a:spcPts val="900"/>
              </a:spcAft>
              <a:buFont typeface="Arial" panose="020B0604020202020204" pitchFamily="34" charset="0"/>
              <a:buChar char="•"/>
            </a:pPr>
            <a:r>
              <a:rPr lang="en-AU" sz="1500" dirty="0">
                <a:solidFill>
                  <a:srgbClr val="C00000"/>
                </a:solidFill>
              </a:rPr>
              <a:t>Grammatical Error Correction</a:t>
            </a:r>
          </a:p>
          <a:p>
            <a:pPr marL="257175" indent="-257175">
              <a:spcAft>
                <a:spcPts val="900"/>
              </a:spcAft>
              <a:buFont typeface="Arial" panose="020B0604020202020204" pitchFamily="34" charset="0"/>
              <a:buChar char="•"/>
            </a:pPr>
            <a:r>
              <a:rPr lang="en-AU" sz="1500" dirty="0">
                <a:solidFill>
                  <a:srgbClr val="C00000"/>
                </a:solidFill>
              </a:rPr>
              <a:t>No pretrained embeddings</a:t>
            </a:r>
          </a:p>
          <a:p>
            <a:pPr marL="257175" indent="-257175">
              <a:spcAft>
                <a:spcPts val="900"/>
              </a:spcAft>
              <a:buFont typeface="Arial" panose="020B0604020202020204" pitchFamily="34" charset="0"/>
              <a:buChar char="•"/>
            </a:pPr>
            <a:r>
              <a:rPr lang="en-AU" sz="1500" dirty="0">
                <a:solidFill>
                  <a:srgbClr val="C00000"/>
                </a:solidFill>
              </a:rPr>
              <a:t>No ground truth</a:t>
            </a:r>
          </a:p>
          <a:p>
            <a:pPr marL="257175" indent="-257175">
              <a:spcAft>
                <a:spcPts val="900"/>
              </a:spcAft>
              <a:buFont typeface="Arial" panose="020B0604020202020204" pitchFamily="34" charset="0"/>
              <a:buChar char="•"/>
            </a:pPr>
            <a:r>
              <a:rPr lang="en-AU" sz="1500" dirty="0">
                <a:solidFill>
                  <a:srgbClr val="C00000"/>
                </a:solidFill>
              </a:rPr>
              <a:t>Low-resource datasets</a:t>
            </a:r>
          </a:p>
          <a:p>
            <a:pPr>
              <a:spcAft>
                <a:spcPts val="900"/>
              </a:spcAft>
            </a:pPr>
            <a:endParaRPr lang="en-AU" sz="1500" b="1" dirty="0"/>
          </a:p>
          <a:p>
            <a:endParaRPr lang="en-AU" sz="1500" dirty="0"/>
          </a:p>
        </p:txBody>
      </p:sp>
      <p:sp>
        <p:nvSpPr>
          <p:cNvPr id="7" name="Title Placeholder 1">
            <a:extLst>
              <a:ext uri="{FF2B5EF4-FFF2-40B4-BE49-F238E27FC236}">
                <a16:creationId xmlns:a16="http://schemas.microsoft.com/office/drawing/2014/main" id="{74A134DA-5183-4842-A769-342F600B6C20}"/>
              </a:ext>
            </a:extLst>
          </p:cNvPr>
          <p:cNvSpPr txBox="1">
            <a:spLocks noChangeAspect="1"/>
          </p:cNvSpPr>
          <p:nvPr/>
        </p:nvSpPr>
        <p:spPr>
          <a:xfrm>
            <a:off x="377765" y="303066"/>
            <a:ext cx="5654326" cy="424997"/>
          </a:xfrm>
          <a:prstGeom prst="rect">
            <a:avLst/>
          </a:prstGeom>
        </p:spPr>
        <p:txBody>
          <a:bodyPr vert="horz" lIns="38346" tIns="19172" rIns="38346" bIns="19172" rtlCol="0" anchor="t">
            <a:noAutofit/>
          </a:bodyPr>
          <a:lstStyle>
            <a:lvl1pPr algn="r"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l"/>
            <a:r>
              <a:rPr lang="en-US" sz="1800" dirty="0">
                <a:latin typeface="+mn-lt"/>
                <a:cs typeface="Arial" panose="020B0604020202020204" pitchFamily="34" charset="0"/>
              </a:rPr>
              <a:t>Programming Language or Natural Language?</a:t>
            </a:r>
            <a:endParaRPr lang="en-US" sz="1800" dirty="0">
              <a:solidFill>
                <a:schemeClr val="accent5"/>
              </a:solidFill>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63A46345-0406-48E2-B358-AD5AC34F4399}"/>
              </a:ext>
            </a:extLst>
          </p:cNvPr>
          <p:cNvCxnSpPr>
            <a:cxnSpLocks/>
          </p:cNvCxnSpPr>
          <p:nvPr/>
        </p:nvCxnSpPr>
        <p:spPr>
          <a:xfrm>
            <a:off x="377765" y="602705"/>
            <a:ext cx="618250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AEA5C5A-5FCC-4898-8F58-9F843990628B}"/>
              </a:ext>
            </a:extLst>
          </p:cNvPr>
          <p:cNvGrpSpPr/>
          <p:nvPr/>
        </p:nvGrpSpPr>
        <p:grpSpPr>
          <a:xfrm>
            <a:off x="279463" y="4551668"/>
            <a:ext cx="2956244" cy="477931"/>
            <a:chOff x="302342" y="3256902"/>
            <a:chExt cx="2956244" cy="477931"/>
          </a:xfrm>
        </p:grpSpPr>
        <p:grpSp>
          <p:nvGrpSpPr>
            <p:cNvPr id="30" name="Group 29">
              <a:extLst>
                <a:ext uri="{FF2B5EF4-FFF2-40B4-BE49-F238E27FC236}">
                  <a16:creationId xmlns:a16="http://schemas.microsoft.com/office/drawing/2014/main" id="{1DA7639D-1151-4EA1-A737-CC9C31D9F941}"/>
                </a:ext>
              </a:extLst>
            </p:cNvPr>
            <p:cNvGrpSpPr/>
            <p:nvPr/>
          </p:nvGrpSpPr>
          <p:grpSpPr>
            <a:xfrm>
              <a:off x="302342" y="3256902"/>
              <a:ext cx="2833456" cy="477931"/>
              <a:chOff x="302342" y="3256902"/>
              <a:chExt cx="2833456" cy="477931"/>
            </a:xfrm>
          </p:grpSpPr>
          <p:grpSp>
            <p:nvGrpSpPr>
              <p:cNvPr id="34" name="Group 33">
                <a:extLst>
                  <a:ext uri="{FF2B5EF4-FFF2-40B4-BE49-F238E27FC236}">
                    <a16:creationId xmlns:a16="http://schemas.microsoft.com/office/drawing/2014/main" id="{0EE5F189-53A9-4698-848F-1F1FC1424DE4}"/>
                  </a:ext>
                </a:extLst>
              </p:cNvPr>
              <p:cNvGrpSpPr/>
              <p:nvPr/>
            </p:nvGrpSpPr>
            <p:grpSpPr>
              <a:xfrm>
                <a:off x="302342" y="3256902"/>
                <a:ext cx="2833456" cy="477931"/>
                <a:chOff x="302342" y="4029398"/>
                <a:chExt cx="2833456" cy="477931"/>
              </a:xfrm>
            </p:grpSpPr>
            <p:grpSp>
              <p:nvGrpSpPr>
                <p:cNvPr id="36" name="Group 35">
                  <a:extLst>
                    <a:ext uri="{FF2B5EF4-FFF2-40B4-BE49-F238E27FC236}">
                      <a16:creationId xmlns:a16="http://schemas.microsoft.com/office/drawing/2014/main" id="{2D1DDE4D-9999-4A03-B147-05E964586E06}"/>
                    </a:ext>
                  </a:extLst>
                </p:cNvPr>
                <p:cNvGrpSpPr/>
                <p:nvPr/>
              </p:nvGrpSpPr>
              <p:grpSpPr>
                <a:xfrm>
                  <a:off x="302342" y="4029398"/>
                  <a:ext cx="2833456" cy="465320"/>
                  <a:chOff x="377765" y="4449827"/>
                  <a:chExt cx="2833456" cy="465320"/>
                </a:xfrm>
              </p:grpSpPr>
              <p:grpSp>
                <p:nvGrpSpPr>
                  <p:cNvPr id="38" name="Group 37">
                    <a:extLst>
                      <a:ext uri="{FF2B5EF4-FFF2-40B4-BE49-F238E27FC236}">
                        <a16:creationId xmlns:a16="http://schemas.microsoft.com/office/drawing/2014/main" id="{2477D355-CAF2-4B36-B0F3-346CF8AE78E7}"/>
                      </a:ext>
                    </a:extLst>
                  </p:cNvPr>
                  <p:cNvGrpSpPr/>
                  <p:nvPr/>
                </p:nvGrpSpPr>
                <p:grpSpPr>
                  <a:xfrm>
                    <a:off x="377765" y="4482371"/>
                    <a:ext cx="2833456" cy="390301"/>
                    <a:chOff x="2160291" y="3518090"/>
                    <a:chExt cx="4580630" cy="494025"/>
                  </a:xfrm>
                </p:grpSpPr>
                <p:sp>
                  <p:nvSpPr>
                    <p:cNvPr id="40" name="Arrow: Chevron 39">
                      <a:extLst>
                        <a:ext uri="{FF2B5EF4-FFF2-40B4-BE49-F238E27FC236}">
                          <a16:creationId xmlns:a16="http://schemas.microsoft.com/office/drawing/2014/main" id="{001DE6DF-8AA6-44E4-A8D6-A164E5AF6C60}"/>
                        </a:ext>
                      </a:extLst>
                    </p:cNvPr>
                    <p:cNvSpPr/>
                    <p:nvPr/>
                  </p:nvSpPr>
                  <p:spPr>
                    <a:xfrm>
                      <a:off x="435954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Arrow: Chevron 40">
                      <a:extLst>
                        <a:ext uri="{FF2B5EF4-FFF2-40B4-BE49-F238E27FC236}">
                          <a16:creationId xmlns:a16="http://schemas.microsoft.com/office/drawing/2014/main" id="{C296D307-21CA-4967-8CF7-227D2226BD0E}"/>
                        </a:ext>
                      </a:extLst>
                    </p:cNvPr>
                    <p:cNvSpPr/>
                    <p:nvPr/>
                  </p:nvSpPr>
                  <p:spPr>
                    <a:xfrm>
                      <a:off x="5461069"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Arrow: Chevron 45">
                      <a:extLst>
                        <a:ext uri="{FF2B5EF4-FFF2-40B4-BE49-F238E27FC236}">
                          <a16:creationId xmlns:a16="http://schemas.microsoft.com/office/drawing/2014/main" id="{60D867E0-5FAD-44F2-B412-95F9747B9535}"/>
                        </a:ext>
                      </a:extLst>
                    </p:cNvPr>
                    <p:cNvSpPr/>
                    <p:nvPr/>
                  </p:nvSpPr>
                  <p:spPr>
                    <a:xfrm>
                      <a:off x="3258014" y="3518090"/>
                      <a:ext cx="1279851"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Arrow: Chevron 62">
                      <a:extLst>
                        <a:ext uri="{FF2B5EF4-FFF2-40B4-BE49-F238E27FC236}">
                          <a16:creationId xmlns:a16="http://schemas.microsoft.com/office/drawing/2014/main" id="{D9B4C396-F081-4A1C-9196-D6F54BA2444E}"/>
                        </a:ext>
                      </a:extLst>
                    </p:cNvPr>
                    <p:cNvSpPr/>
                    <p:nvPr/>
                  </p:nvSpPr>
                  <p:spPr>
                    <a:xfrm>
                      <a:off x="2160291" y="3518092"/>
                      <a:ext cx="1279852" cy="494023"/>
                    </a:xfrm>
                    <a:prstGeom prst="chevron">
                      <a:avLst>
                        <a:gd name="adj" fmla="val 40000"/>
                      </a:avLst>
                    </a:pr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39" name="TextBox 38">
                    <a:extLst>
                      <a:ext uri="{FF2B5EF4-FFF2-40B4-BE49-F238E27FC236}">
                        <a16:creationId xmlns:a16="http://schemas.microsoft.com/office/drawing/2014/main" id="{035F42BC-7D3D-43AB-BE71-6DEC13926060}"/>
                      </a:ext>
                    </a:extLst>
                  </p:cNvPr>
                  <p:cNvSpPr txBox="1"/>
                  <p:nvPr/>
                </p:nvSpPr>
                <p:spPr>
                  <a:xfrm>
                    <a:off x="516973" y="4449827"/>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b="1" i="1" dirty="0">
                        <a:solidFill>
                          <a:schemeClr val="bg1">
                            <a:lumMod val="95000"/>
                          </a:schemeClr>
                        </a:solidFill>
                        <a:ea typeface="+mj-ea"/>
                        <a:cs typeface="Arial" panose="020B0604020202020204" pitchFamily="34" charset="0"/>
                      </a:rPr>
                      <a:t>TECHNICAL LANGUAGE PROCESSING</a:t>
                    </a:r>
                  </a:p>
                </p:txBody>
              </p:sp>
            </p:grpSp>
            <p:sp>
              <p:nvSpPr>
                <p:cNvPr id="37" name="TextBox 36">
                  <a:extLst>
                    <a:ext uri="{FF2B5EF4-FFF2-40B4-BE49-F238E27FC236}">
                      <a16:creationId xmlns:a16="http://schemas.microsoft.com/office/drawing/2014/main" id="{493FA3BA-AD4B-42CB-A31C-3896AF1C50AB}"/>
                    </a:ext>
                  </a:extLst>
                </p:cNvPr>
                <p:cNvSpPr txBox="1"/>
                <p:nvPr/>
              </p:nvSpPr>
              <p:spPr>
                <a:xfrm>
                  <a:off x="1122926" y="4042009"/>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TEXT TO KNOWLEDGE GRARPHS</a:t>
                  </a:r>
                </a:p>
              </p:txBody>
            </p:sp>
          </p:grpSp>
          <p:sp>
            <p:nvSpPr>
              <p:cNvPr id="35" name="TextBox 34">
                <a:extLst>
                  <a:ext uri="{FF2B5EF4-FFF2-40B4-BE49-F238E27FC236}">
                    <a16:creationId xmlns:a16="http://schemas.microsoft.com/office/drawing/2014/main" id="{385968E7-17D2-40C9-8746-DD99075EB630}"/>
                  </a:ext>
                </a:extLst>
              </p:cNvPr>
              <p:cNvSpPr txBox="1"/>
              <p:nvPr/>
            </p:nvSpPr>
            <p:spPr>
              <a:xfrm>
                <a:off x="1771831" y="3332030"/>
                <a:ext cx="816507" cy="33708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OUR TOOLS &amp; SOLUTIONS</a:t>
                </a:r>
              </a:p>
            </p:txBody>
          </p:sp>
        </p:grpSp>
        <p:sp>
          <p:nvSpPr>
            <p:cNvPr id="32" name="TextBox 31">
              <a:extLst>
                <a:ext uri="{FF2B5EF4-FFF2-40B4-BE49-F238E27FC236}">
                  <a16:creationId xmlns:a16="http://schemas.microsoft.com/office/drawing/2014/main" id="{61B4C9A4-5B3E-4220-BAC6-A60A873DF654}"/>
                </a:ext>
              </a:extLst>
            </p:cNvPr>
            <p:cNvSpPr txBox="1"/>
            <p:nvPr/>
          </p:nvSpPr>
          <p:spPr>
            <a:xfrm>
              <a:off x="2442079" y="3371820"/>
              <a:ext cx="816507" cy="337080"/>
            </a:xfrm>
            <a:prstGeom prst="rect">
              <a:avLst/>
            </a:prstGeom>
            <a:noFill/>
          </p:spPr>
          <p:txBody>
            <a:bodyPr wrap="square" rtlCol="0">
              <a:spAutoFit/>
            </a:bodyPr>
            <a:lstStyle>
              <a:defPPr>
                <a:defRPr lang="en-US"/>
              </a:defPPr>
              <a:lvl1pPr marL="0" indent="0">
                <a:lnSpc>
                  <a:spcPts val="1000"/>
                </a:lnSpc>
                <a:spcBef>
                  <a:spcPts val="2400"/>
                </a:spcBef>
                <a:spcAft>
                  <a:spcPts val="1200"/>
                </a:spcAft>
                <a:tabLst>
                  <a:tab pos="179388" algn="l"/>
                </a:tabLst>
                <a:defRPr sz="600" b="1" i="1" baseline="0">
                  <a:ea typeface="+mj-ea"/>
                  <a:cs typeface="Arial" panose="020B0604020202020204" pitchFamily="34" charset="0"/>
                </a:defRPr>
              </a:lvl1pPr>
            </a:lstStyle>
            <a:p>
              <a:r>
                <a:rPr lang="en-US" b="0" dirty="0">
                  <a:solidFill>
                    <a:schemeClr val="tx1">
                      <a:lumMod val="60000"/>
                      <a:lumOff val="40000"/>
                    </a:schemeClr>
                  </a:solidFill>
                </a:rPr>
                <a:t>HUMAN-DIGITAL WORKFORCE</a:t>
              </a:r>
            </a:p>
          </p:txBody>
        </p:sp>
      </p:grpSp>
      <p:graphicFrame>
        <p:nvGraphicFramePr>
          <p:cNvPr id="2" name="Diagram 1">
            <a:extLst>
              <a:ext uri="{FF2B5EF4-FFF2-40B4-BE49-F238E27FC236}">
                <a16:creationId xmlns:a16="http://schemas.microsoft.com/office/drawing/2014/main" id="{C8A4968B-52A2-46DD-86AF-116CB0735C21}"/>
              </a:ext>
            </a:extLst>
          </p:cNvPr>
          <p:cNvGraphicFramePr/>
          <p:nvPr/>
        </p:nvGraphicFramePr>
        <p:xfrm>
          <a:off x="492241" y="658655"/>
          <a:ext cx="5425373" cy="3888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251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attern3">
            <a:extLst>
              <a:ext uri="{FF2B5EF4-FFF2-40B4-BE49-F238E27FC236}">
                <a16:creationId xmlns:a16="http://schemas.microsoft.com/office/drawing/2014/main" id="{F1FACA1E-45B0-42DA-A6A9-E9A1C518E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61" y="999451"/>
            <a:ext cx="5472113" cy="250031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74A134DA-5183-4842-A769-342F600B6C20}"/>
              </a:ext>
            </a:extLst>
          </p:cNvPr>
          <p:cNvSpPr txBox="1">
            <a:spLocks noChangeAspect="1"/>
          </p:cNvSpPr>
          <p:nvPr/>
        </p:nvSpPr>
        <p:spPr>
          <a:xfrm>
            <a:off x="377765" y="303066"/>
            <a:ext cx="5654326" cy="424997"/>
          </a:xfrm>
          <a:prstGeom prst="rect">
            <a:avLst/>
          </a:prstGeom>
        </p:spPr>
        <p:txBody>
          <a:bodyPr vert="horz" lIns="38346" tIns="19172" rIns="38346" bIns="19172" rtlCol="0" anchor="t">
            <a:noAutofit/>
          </a:bodyPr>
          <a:lstStyle>
            <a:lvl1pPr algn="r"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l"/>
            <a:r>
              <a:rPr lang="en-US" sz="1800" dirty="0">
                <a:latin typeface="+mn-lt"/>
                <a:cs typeface="Arial" panose="020B0604020202020204" pitchFamily="34" charset="0"/>
              </a:rPr>
              <a:t>Language – Natural or Technical?</a:t>
            </a:r>
            <a:endParaRPr lang="en-US" sz="1800" dirty="0">
              <a:solidFill>
                <a:schemeClr val="accent5"/>
              </a:solidFill>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63A46345-0406-48E2-B358-AD5AC34F4399}"/>
              </a:ext>
            </a:extLst>
          </p:cNvPr>
          <p:cNvCxnSpPr>
            <a:cxnSpLocks/>
          </p:cNvCxnSpPr>
          <p:nvPr/>
        </p:nvCxnSpPr>
        <p:spPr>
          <a:xfrm>
            <a:off x="377765" y="602705"/>
            <a:ext cx="618250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508B194-8FD0-485A-A4D6-67024151CCD9}"/>
              </a:ext>
            </a:extLst>
          </p:cNvPr>
          <p:cNvSpPr/>
          <p:nvPr/>
        </p:nvSpPr>
        <p:spPr>
          <a:xfrm>
            <a:off x="571595" y="3982895"/>
            <a:ext cx="4683260" cy="507831"/>
          </a:xfrm>
          <a:prstGeom prst="rect">
            <a:avLst/>
          </a:prstGeom>
        </p:spPr>
        <p:txBody>
          <a:bodyPr wrap="square">
            <a:spAutoFit/>
          </a:bodyPr>
          <a:lstStyle/>
          <a:p>
            <a:r>
              <a:rPr lang="en-AU" sz="900" dirty="0"/>
              <a:t>Picture Modified From: </a:t>
            </a:r>
          </a:p>
          <a:p>
            <a:r>
              <a:rPr lang="en-AU" sz="900" dirty="0"/>
              <a:t>https://www.crayondata.com/how-do-chatbots-work-an-overview-of-the-architecture-of-a-chatbot/</a:t>
            </a:r>
          </a:p>
        </p:txBody>
      </p:sp>
      <p:pic>
        <p:nvPicPr>
          <p:cNvPr id="2" name="Picture 1">
            <a:extLst>
              <a:ext uri="{FF2B5EF4-FFF2-40B4-BE49-F238E27FC236}">
                <a16:creationId xmlns:a16="http://schemas.microsoft.com/office/drawing/2014/main" id="{FA01993E-94C2-4F23-A74D-B9526235B1EB}"/>
              </a:ext>
            </a:extLst>
          </p:cNvPr>
          <p:cNvPicPr>
            <a:picLocks noChangeAspect="1"/>
          </p:cNvPicPr>
          <p:nvPr/>
        </p:nvPicPr>
        <p:blipFill>
          <a:blip r:embed="rId4"/>
          <a:stretch>
            <a:fillRect/>
          </a:stretch>
        </p:blipFill>
        <p:spPr>
          <a:xfrm>
            <a:off x="6268717" y="1427205"/>
            <a:ext cx="1385474" cy="1510613"/>
          </a:xfrm>
          <a:prstGeom prst="rect">
            <a:avLst/>
          </a:prstGeom>
        </p:spPr>
      </p:pic>
      <p:cxnSp>
        <p:nvCxnSpPr>
          <p:cNvPr id="6" name="Straight Arrow Connector 5">
            <a:extLst>
              <a:ext uri="{FF2B5EF4-FFF2-40B4-BE49-F238E27FC236}">
                <a16:creationId xmlns:a16="http://schemas.microsoft.com/office/drawing/2014/main" id="{F3B25687-2CEC-48C5-881D-C4771B1EC245}"/>
              </a:ext>
            </a:extLst>
          </p:cNvPr>
          <p:cNvCxnSpPr>
            <a:cxnSpLocks/>
            <a:endCxn id="17" idx="0"/>
          </p:cNvCxnSpPr>
          <p:nvPr/>
        </p:nvCxnSpPr>
        <p:spPr>
          <a:xfrm>
            <a:off x="5402992" y="3366949"/>
            <a:ext cx="881554" cy="258167"/>
          </a:xfrm>
          <a:prstGeom prst="straightConnector1">
            <a:avLst/>
          </a:prstGeom>
          <a:ln w="25400">
            <a:headEnd type="none" w="med" len="sm"/>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BB1D479-A3E4-4FF6-BD41-4DF890238BBA}"/>
              </a:ext>
            </a:extLst>
          </p:cNvPr>
          <p:cNvCxnSpPr>
            <a:cxnSpLocks/>
          </p:cNvCxnSpPr>
          <p:nvPr/>
        </p:nvCxnSpPr>
        <p:spPr>
          <a:xfrm flipV="1">
            <a:off x="5792229" y="2355119"/>
            <a:ext cx="492317" cy="538436"/>
          </a:xfrm>
          <a:prstGeom prst="straightConnector1">
            <a:avLst/>
          </a:prstGeom>
          <a:ln w="25400">
            <a:solidFill>
              <a:schemeClr val="accent5">
                <a:lumMod val="40000"/>
                <a:lumOff val="60000"/>
              </a:schemeClr>
            </a:solidFill>
            <a:headEnd type="stealth" w="lg" len="lg"/>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5B45838-1D5C-42B0-92EA-4C8604CE2CA1}"/>
              </a:ext>
            </a:extLst>
          </p:cNvPr>
          <p:cNvCxnSpPr>
            <a:cxnSpLocks/>
            <a:endCxn id="2" idx="1"/>
          </p:cNvCxnSpPr>
          <p:nvPr/>
        </p:nvCxnSpPr>
        <p:spPr>
          <a:xfrm>
            <a:off x="5792229" y="1573313"/>
            <a:ext cx="476489" cy="609199"/>
          </a:xfrm>
          <a:prstGeom prst="straightConnector1">
            <a:avLst/>
          </a:prstGeom>
          <a:ln w="25400">
            <a:solidFill>
              <a:schemeClr val="accent5">
                <a:lumMod val="40000"/>
                <a:lumOff val="60000"/>
              </a:schemeClr>
            </a:solidFill>
            <a:headEnd type="stealth" w="lg" len="lg"/>
            <a:tailEnd type="none" w="lg" len="med"/>
          </a:ln>
        </p:spPr>
        <p:style>
          <a:lnRef idx="1">
            <a:schemeClr val="accent1"/>
          </a:lnRef>
          <a:fillRef idx="0">
            <a:schemeClr val="accent1"/>
          </a:fillRef>
          <a:effectRef idx="0">
            <a:schemeClr val="accent1"/>
          </a:effectRef>
          <a:fontRef idx="minor">
            <a:schemeClr val="tx1"/>
          </a:fontRef>
        </p:style>
      </p:cxnSp>
      <p:pic>
        <p:nvPicPr>
          <p:cNvPr id="10244" name="Picture 4" descr="Team Icon Vector Art, Icons, and Graphics for Free Download">
            <a:extLst>
              <a:ext uri="{FF2B5EF4-FFF2-40B4-BE49-F238E27FC236}">
                <a16:creationId xmlns:a16="http://schemas.microsoft.com/office/drawing/2014/main" id="{20088F7A-0A45-4D53-B5C5-FA258F34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491" y="3503412"/>
            <a:ext cx="1031039" cy="10310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29E85EE-10F1-4C21-9C7D-E68B9932B677}"/>
              </a:ext>
            </a:extLst>
          </p:cNvPr>
          <p:cNvPicPr>
            <a:picLocks noChangeAspect="1"/>
          </p:cNvPicPr>
          <p:nvPr/>
        </p:nvPicPr>
        <p:blipFill>
          <a:blip r:embed="rId6"/>
          <a:stretch>
            <a:fillRect/>
          </a:stretch>
        </p:blipFill>
        <p:spPr>
          <a:xfrm>
            <a:off x="5313313" y="3625116"/>
            <a:ext cx="1942466" cy="909335"/>
          </a:xfrm>
          <a:prstGeom prst="rect">
            <a:avLst/>
          </a:prstGeom>
        </p:spPr>
      </p:pic>
      <p:cxnSp>
        <p:nvCxnSpPr>
          <p:cNvPr id="48" name="Straight Arrow Connector 47">
            <a:extLst>
              <a:ext uri="{FF2B5EF4-FFF2-40B4-BE49-F238E27FC236}">
                <a16:creationId xmlns:a16="http://schemas.microsoft.com/office/drawing/2014/main" id="{A8DEB8CC-7460-422A-89A8-6C14113FA32E}"/>
              </a:ext>
            </a:extLst>
          </p:cNvPr>
          <p:cNvCxnSpPr>
            <a:cxnSpLocks/>
            <a:stCxn id="10244" idx="1"/>
          </p:cNvCxnSpPr>
          <p:nvPr/>
        </p:nvCxnSpPr>
        <p:spPr>
          <a:xfrm flipH="1">
            <a:off x="7372692" y="4018932"/>
            <a:ext cx="402798" cy="3193"/>
          </a:xfrm>
          <a:prstGeom prst="straightConnector1">
            <a:avLst/>
          </a:prstGeom>
          <a:ln w="25400">
            <a:headEnd type="none" w="med" len="sm"/>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A957C2E-D173-4A57-A0F7-2315250F0408}"/>
              </a:ext>
            </a:extLst>
          </p:cNvPr>
          <p:cNvCxnSpPr>
            <a:cxnSpLocks/>
            <a:endCxn id="17" idx="0"/>
          </p:cNvCxnSpPr>
          <p:nvPr/>
        </p:nvCxnSpPr>
        <p:spPr>
          <a:xfrm flipH="1">
            <a:off x="6284546" y="2829731"/>
            <a:ext cx="676909" cy="795384"/>
          </a:xfrm>
          <a:prstGeom prst="straightConnector1">
            <a:avLst/>
          </a:prstGeom>
          <a:ln w="25400">
            <a:solidFill>
              <a:schemeClr val="accent5">
                <a:lumMod val="40000"/>
                <a:lumOff val="60000"/>
              </a:schemeClr>
            </a:solidFill>
            <a:headEnd type="stealth" w="lg" len="lg"/>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E410C16-AA21-4B8F-A67E-3199F67687E9}"/>
              </a:ext>
            </a:extLst>
          </p:cNvPr>
          <p:cNvSpPr/>
          <p:nvPr/>
        </p:nvSpPr>
        <p:spPr>
          <a:xfrm>
            <a:off x="2397027" y="981944"/>
            <a:ext cx="1861792" cy="530915"/>
          </a:xfrm>
          <a:prstGeom prst="rect">
            <a:avLst/>
          </a:prstGeom>
          <a:noFill/>
        </p:spPr>
        <p:txBody>
          <a:bodyPr wrap="square" lIns="68580" tIns="34290" rIns="68580" bIns="34290">
            <a:spAutoFit/>
          </a:bodyPr>
          <a:lstStyle/>
          <a:p>
            <a:pPr algn="ctr"/>
            <a:r>
              <a:rPr lang="en-US" sz="1500" dirty="0">
                <a:ln w="0"/>
                <a:solidFill>
                  <a:schemeClr val="accent1"/>
                </a:solidFill>
                <a:effectLst>
                  <a:outerShdw blurRad="38100" dist="25400" dir="5400000" algn="ctr" rotWithShape="0">
                    <a:srgbClr val="6E747A">
                      <a:alpha val="43000"/>
                    </a:srgbClr>
                  </a:outerShdw>
                </a:effectLst>
              </a:rPr>
              <a:t>Natural Language Understanding</a:t>
            </a:r>
          </a:p>
        </p:txBody>
      </p:sp>
      <p:sp>
        <p:nvSpPr>
          <p:cNvPr id="44" name="Rectangle 43">
            <a:extLst>
              <a:ext uri="{FF2B5EF4-FFF2-40B4-BE49-F238E27FC236}">
                <a16:creationId xmlns:a16="http://schemas.microsoft.com/office/drawing/2014/main" id="{58ECD14A-E413-46F9-95FA-17CF98D7FEB0}"/>
              </a:ext>
            </a:extLst>
          </p:cNvPr>
          <p:cNvSpPr/>
          <p:nvPr/>
        </p:nvSpPr>
        <p:spPr>
          <a:xfrm>
            <a:off x="6024672" y="952766"/>
            <a:ext cx="1861792" cy="530915"/>
          </a:xfrm>
          <a:prstGeom prst="rect">
            <a:avLst/>
          </a:prstGeom>
          <a:noFill/>
        </p:spPr>
        <p:txBody>
          <a:bodyPr wrap="square" lIns="68580" tIns="34290" rIns="68580" bIns="34290">
            <a:spAutoFit/>
          </a:bodyPr>
          <a:lstStyle/>
          <a:p>
            <a:pPr algn="ctr"/>
            <a:r>
              <a:rPr lang="en-US" sz="1500" dirty="0">
                <a:ln w="0"/>
                <a:solidFill>
                  <a:schemeClr val="accent1"/>
                </a:solidFill>
                <a:effectLst>
                  <a:outerShdw blurRad="38100" dist="25400" dir="5400000" algn="ctr" rotWithShape="0">
                    <a:srgbClr val="6E747A">
                      <a:alpha val="43000"/>
                    </a:srgbClr>
                  </a:outerShdw>
                </a:effectLst>
              </a:rPr>
              <a:t>Information Extraction</a:t>
            </a:r>
          </a:p>
        </p:txBody>
      </p:sp>
      <p:grpSp>
        <p:nvGrpSpPr>
          <p:cNvPr id="77" name="Group 76">
            <a:extLst>
              <a:ext uri="{FF2B5EF4-FFF2-40B4-BE49-F238E27FC236}">
                <a16:creationId xmlns:a16="http://schemas.microsoft.com/office/drawing/2014/main" id="{DFA9C537-16D9-41BF-82F0-A229A9F343CE}"/>
              </a:ext>
            </a:extLst>
          </p:cNvPr>
          <p:cNvGrpSpPr/>
          <p:nvPr/>
        </p:nvGrpSpPr>
        <p:grpSpPr>
          <a:xfrm>
            <a:off x="279463" y="4551668"/>
            <a:ext cx="2956244" cy="477931"/>
            <a:chOff x="302342" y="3256902"/>
            <a:chExt cx="2956244" cy="477931"/>
          </a:xfrm>
        </p:grpSpPr>
        <p:grpSp>
          <p:nvGrpSpPr>
            <p:cNvPr id="78" name="Group 77">
              <a:extLst>
                <a:ext uri="{FF2B5EF4-FFF2-40B4-BE49-F238E27FC236}">
                  <a16:creationId xmlns:a16="http://schemas.microsoft.com/office/drawing/2014/main" id="{A6BB6375-ABBC-4D66-8C9F-BF1B06BC0AC1}"/>
                </a:ext>
              </a:extLst>
            </p:cNvPr>
            <p:cNvGrpSpPr/>
            <p:nvPr/>
          </p:nvGrpSpPr>
          <p:grpSpPr>
            <a:xfrm>
              <a:off x="302342" y="3256902"/>
              <a:ext cx="2833456" cy="477931"/>
              <a:chOff x="302342" y="3256902"/>
              <a:chExt cx="2833456" cy="477931"/>
            </a:xfrm>
          </p:grpSpPr>
          <p:grpSp>
            <p:nvGrpSpPr>
              <p:cNvPr id="80" name="Group 79">
                <a:extLst>
                  <a:ext uri="{FF2B5EF4-FFF2-40B4-BE49-F238E27FC236}">
                    <a16:creationId xmlns:a16="http://schemas.microsoft.com/office/drawing/2014/main" id="{77450889-6082-46EF-8D3E-8DD72A48BBF0}"/>
                  </a:ext>
                </a:extLst>
              </p:cNvPr>
              <p:cNvGrpSpPr/>
              <p:nvPr/>
            </p:nvGrpSpPr>
            <p:grpSpPr>
              <a:xfrm>
                <a:off x="302342" y="3256902"/>
                <a:ext cx="2833456" cy="477931"/>
                <a:chOff x="302342" y="4029398"/>
                <a:chExt cx="2833456" cy="477931"/>
              </a:xfrm>
            </p:grpSpPr>
            <p:grpSp>
              <p:nvGrpSpPr>
                <p:cNvPr id="82" name="Group 81">
                  <a:extLst>
                    <a:ext uri="{FF2B5EF4-FFF2-40B4-BE49-F238E27FC236}">
                      <a16:creationId xmlns:a16="http://schemas.microsoft.com/office/drawing/2014/main" id="{DAAEDAB9-1538-425E-BEE1-ECE2F429C860}"/>
                    </a:ext>
                  </a:extLst>
                </p:cNvPr>
                <p:cNvGrpSpPr/>
                <p:nvPr/>
              </p:nvGrpSpPr>
              <p:grpSpPr>
                <a:xfrm>
                  <a:off x="302342" y="4029398"/>
                  <a:ext cx="2833456" cy="465320"/>
                  <a:chOff x="377765" y="4449827"/>
                  <a:chExt cx="2833456" cy="465320"/>
                </a:xfrm>
              </p:grpSpPr>
              <p:grpSp>
                <p:nvGrpSpPr>
                  <p:cNvPr id="84" name="Group 83">
                    <a:extLst>
                      <a:ext uri="{FF2B5EF4-FFF2-40B4-BE49-F238E27FC236}">
                        <a16:creationId xmlns:a16="http://schemas.microsoft.com/office/drawing/2014/main" id="{E1E49259-3EF3-41B0-8699-D0FE0575079D}"/>
                      </a:ext>
                    </a:extLst>
                  </p:cNvPr>
                  <p:cNvGrpSpPr/>
                  <p:nvPr/>
                </p:nvGrpSpPr>
                <p:grpSpPr>
                  <a:xfrm>
                    <a:off x="377765" y="4482371"/>
                    <a:ext cx="2833456" cy="390301"/>
                    <a:chOff x="2160291" y="3518090"/>
                    <a:chExt cx="4580630" cy="494025"/>
                  </a:xfrm>
                </p:grpSpPr>
                <p:sp>
                  <p:nvSpPr>
                    <p:cNvPr id="86" name="Arrow: Chevron 85">
                      <a:extLst>
                        <a:ext uri="{FF2B5EF4-FFF2-40B4-BE49-F238E27FC236}">
                          <a16:creationId xmlns:a16="http://schemas.microsoft.com/office/drawing/2014/main" id="{B7BE886A-14AE-4325-872C-3BD766F4C0D3}"/>
                        </a:ext>
                      </a:extLst>
                    </p:cNvPr>
                    <p:cNvSpPr/>
                    <p:nvPr/>
                  </p:nvSpPr>
                  <p:spPr>
                    <a:xfrm>
                      <a:off x="435954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7" name="Arrow: Chevron 86">
                      <a:extLst>
                        <a:ext uri="{FF2B5EF4-FFF2-40B4-BE49-F238E27FC236}">
                          <a16:creationId xmlns:a16="http://schemas.microsoft.com/office/drawing/2014/main" id="{A32A2841-1207-495E-B2C4-35C6A11F8081}"/>
                        </a:ext>
                      </a:extLst>
                    </p:cNvPr>
                    <p:cNvSpPr/>
                    <p:nvPr/>
                  </p:nvSpPr>
                  <p:spPr>
                    <a:xfrm>
                      <a:off x="5461069"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Arrow: Chevron 87">
                      <a:extLst>
                        <a:ext uri="{FF2B5EF4-FFF2-40B4-BE49-F238E27FC236}">
                          <a16:creationId xmlns:a16="http://schemas.microsoft.com/office/drawing/2014/main" id="{1E99D9BB-EE98-4763-B06A-F2EF56371DEF}"/>
                        </a:ext>
                      </a:extLst>
                    </p:cNvPr>
                    <p:cNvSpPr/>
                    <p:nvPr/>
                  </p:nvSpPr>
                  <p:spPr>
                    <a:xfrm>
                      <a:off x="3258014" y="3518090"/>
                      <a:ext cx="1279851"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Arrow: Chevron 88">
                      <a:extLst>
                        <a:ext uri="{FF2B5EF4-FFF2-40B4-BE49-F238E27FC236}">
                          <a16:creationId xmlns:a16="http://schemas.microsoft.com/office/drawing/2014/main" id="{9FA5EF1C-3902-455B-B6D7-1C1AC5A032C2}"/>
                        </a:ext>
                      </a:extLst>
                    </p:cNvPr>
                    <p:cNvSpPr/>
                    <p:nvPr/>
                  </p:nvSpPr>
                  <p:spPr>
                    <a:xfrm>
                      <a:off x="2160291" y="3518092"/>
                      <a:ext cx="1279852" cy="494023"/>
                    </a:xfrm>
                    <a:prstGeom prst="chevron">
                      <a:avLst>
                        <a:gd name="adj" fmla="val 40000"/>
                      </a:avLst>
                    </a:pr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85" name="TextBox 84">
                    <a:extLst>
                      <a:ext uri="{FF2B5EF4-FFF2-40B4-BE49-F238E27FC236}">
                        <a16:creationId xmlns:a16="http://schemas.microsoft.com/office/drawing/2014/main" id="{5A310B3B-7C89-423B-B16D-641AABBC51DD}"/>
                      </a:ext>
                    </a:extLst>
                  </p:cNvPr>
                  <p:cNvSpPr txBox="1"/>
                  <p:nvPr/>
                </p:nvSpPr>
                <p:spPr>
                  <a:xfrm>
                    <a:off x="516973" y="4449827"/>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b="1" i="1" dirty="0">
                        <a:solidFill>
                          <a:schemeClr val="bg1">
                            <a:lumMod val="95000"/>
                          </a:schemeClr>
                        </a:solidFill>
                        <a:ea typeface="+mj-ea"/>
                        <a:cs typeface="Arial" panose="020B0604020202020204" pitchFamily="34" charset="0"/>
                      </a:rPr>
                      <a:t>TECHNICAL LANGUAGE PROCESSING</a:t>
                    </a:r>
                  </a:p>
                </p:txBody>
              </p:sp>
            </p:grpSp>
            <p:sp>
              <p:nvSpPr>
                <p:cNvPr id="83" name="TextBox 82">
                  <a:extLst>
                    <a:ext uri="{FF2B5EF4-FFF2-40B4-BE49-F238E27FC236}">
                      <a16:creationId xmlns:a16="http://schemas.microsoft.com/office/drawing/2014/main" id="{EBC372C1-021D-46CB-9BE7-997FC1471304}"/>
                    </a:ext>
                  </a:extLst>
                </p:cNvPr>
                <p:cNvSpPr txBox="1"/>
                <p:nvPr/>
              </p:nvSpPr>
              <p:spPr>
                <a:xfrm>
                  <a:off x="1122926" y="4042009"/>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TEXT TO KNOWLEDGE GRARPHS</a:t>
                  </a:r>
                </a:p>
              </p:txBody>
            </p:sp>
          </p:grpSp>
          <p:sp>
            <p:nvSpPr>
              <p:cNvPr id="81" name="TextBox 80">
                <a:extLst>
                  <a:ext uri="{FF2B5EF4-FFF2-40B4-BE49-F238E27FC236}">
                    <a16:creationId xmlns:a16="http://schemas.microsoft.com/office/drawing/2014/main" id="{3F5A390F-736D-4ADF-87D7-A663A2078C15}"/>
                  </a:ext>
                </a:extLst>
              </p:cNvPr>
              <p:cNvSpPr txBox="1"/>
              <p:nvPr/>
            </p:nvSpPr>
            <p:spPr>
              <a:xfrm>
                <a:off x="1771831" y="3332030"/>
                <a:ext cx="816507" cy="33708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OUR TOOLS &amp; SOLUTIONS</a:t>
                </a:r>
              </a:p>
            </p:txBody>
          </p:sp>
        </p:grpSp>
        <p:sp>
          <p:nvSpPr>
            <p:cNvPr id="79" name="TextBox 78">
              <a:extLst>
                <a:ext uri="{FF2B5EF4-FFF2-40B4-BE49-F238E27FC236}">
                  <a16:creationId xmlns:a16="http://schemas.microsoft.com/office/drawing/2014/main" id="{32DC84FF-F8A6-4C47-9EA9-C64865BB4CFF}"/>
                </a:ext>
              </a:extLst>
            </p:cNvPr>
            <p:cNvSpPr txBox="1"/>
            <p:nvPr/>
          </p:nvSpPr>
          <p:spPr>
            <a:xfrm>
              <a:off x="2442079" y="3371820"/>
              <a:ext cx="816507" cy="337080"/>
            </a:xfrm>
            <a:prstGeom prst="rect">
              <a:avLst/>
            </a:prstGeom>
            <a:noFill/>
          </p:spPr>
          <p:txBody>
            <a:bodyPr wrap="square" rtlCol="0">
              <a:spAutoFit/>
            </a:bodyPr>
            <a:lstStyle>
              <a:defPPr>
                <a:defRPr lang="en-US"/>
              </a:defPPr>
              <a:lvl1pPr marL="0" indent="0">
                <a:lnSpc>
                  <a:spcPts val="1000"/>
                </a:lnSpc>
                <a:spcBef>
                  <a:spcPts val="2400"/>
                </a:spcBef>
                <a:spcAft>
                  <a:spcPts val="1200"/>
                </a:spcAft>
                <a:tabLst>
                  <a:tab pos="179388" algn="l"/>
                </a:tabLst>
                <a:defRPr sz="600" b="1" i="1" baseline="0">
                  <a:ea typeface="+mj-ea"/>
                  <a:cs typeface="Arial" panose="020B0604020202020204" pitchFamily="34" charset="0"/>
                </a:defRPr>
              </a:lvl1pPr>
            </a:lstStyle>
            <a:p>
              <a:r>
                <a:rPr lang="en-US" b="0" dirty="0">
                  <a:solidFill>
                    <a:schemeClr val="tx1">
                      <a:lumMod val="60000"/>
                      <a:lumOff val="40000"/>
                    </a:schemeClr>
                  </a:solidFill>
                </a:rPr>
                <a:t>HUMAN-DIGITAL WORKFORCE</a:t>
              </a:r>
            </a:p>
          </p:txBody>
        </p:sp>
      </p:grpSp>
    </p:spTree>
    <p:extLst>
      <p:ext uri="{BB962C8B-B14F-4D97-AF65-F5344CB8AC3E}">
        <p14:creationId xmlns:p14="http://schemas.microsoft.com/office/powerpoint/2010/main" val="48838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fill="hold"/>
                                        <p:tgtEl>
                                          <p:spTgt spid="48"/>
                                        </p:tgtEl>
                                        <p:attrNameLst>
                                          <p:attrName>ppt_x</p:attrName>
                                        </p:attrNameLst>
                                      </p:cBhvr>
                                      <p:tavLst>
                                        <p:tav tm="0">
                                          <p:val>
                                            <p:strVal val="#ppt_x"/>
                                          </p:val>
                                        </p:tav>
                                        <p:tav tm="100000">
                                          <p:val>
                                            <p:strVal val="#ppt_x"/>
                                          </p:val>
                                        </p:tav>
                                      </p:tavLst>
                                    </p:anim>
                                    <p:anim calcmode="lin" valueType="num">
                                      <p:cBhvr additive="base">
                                        <p:cTn id="32" dur="500" fill="hold"/>
                                        <p:tgtEl>
                                          <p:spTgt spid="4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244"/>
                                        </p:tgtEl>
                                        <p:attrNameLst>
                                          <p:attrName>style.visibility</p:attrName>
                                        </p:attrNameLst>
                                      </p:cBhvr>
                                      <p:to>
                                        <p:strVal val="visible"/>
                                      </p:to>
                                    </p:set>
                                    <p:anim calcmode="lin" valueType="num">
                                      <p:cBhvr additive="base">
                                        <p:cTn id="35" dur="500" fill="hold"/>
                                        <p:tgtEl>
                                          <p:spTgt spid="10244"/>
                                        </p:tgtEl>
                                        <p:attrNameLst>
                                          <p:attrName>ppt_x</p:attrName>
                                        </p:attrNameLst>
                                      </p:cBhvr>
                                      <p:tavLst>
                                        <p:tav tm="0">
                                          <p:val>
                                            <p:strVal val="#ppt_x"/>
                                          </p:val>
                                        </p:tav>
                                        <p:tav tm="100000">
                                          <p:val>
                                            <p:strVal val="#ppt_x"/>
                                          </p:val>
                                        </p:tav>
                                      </p:tavLst>
                                    </p:anim>
                                    <p:anim calcmode="lin" valueType="num">
                                      <p:cBhvr additive="base">
                                        <p:cTn id="36"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042687-A770-C0FA-8A3B-2A402FB1B79B}"/>
              </a:ext>
            </a:extLst>
          </p:cNvPr>
          <p:cNvSpPr/>
          <p:nvPr/>
        </p:nvSpPr>
        <p:spPr bwMode="auto">
          <a:xfrm>
            <a:off x="4758029" y="695310"/>
            <a:ext cx="4033850" cy="4100974"/>
          </a:xfrm>
          <a:prstGeom prst="rect">
            <a:avLst/>
          </a:prstGeom>
          <a:solidFill>
            <a:schemeClr val="bg1">
              <a:lumMod val="85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AU" sz="1500" dirty="0"/>
              <a:t>What, When, Where, How and Why?</a:t>
            </a:r>
          </a:p>
          <a:p>
            <a:endParaRPr lang="en-AU" sz="1500" dirty="0"/>
          </a:p>
          <a:p>
            <a:r>
              <a:rPr lang="en-AU" sz="1500" b="1" dirty="0">
                <a:solidFill>
                  <a:schemeClr val="accent4">
                    <a:lumMod val="75000"/>
                  </a:schemeClr>
                </a:solidFill>
              </a:rPr>
              <a:t>Semantics (Entities)</a:t>
            </a:r>
          </a:p>
          <a:p>
            <a:pPr marL="257175" indent="-257175">
              <a:buFont typeface="Arial" panose="020B0604020202020204" pitchFamily="34" charset="0"/>
              <a:buChar char="•"/>
            </a:pPr>
            <a:r>
              <a:rPr lang="en-AU" sz="1500" dirty="0"/>
              <a:t>Entity Recognition</a:t>
            </a:r>
          </a:p>
          <a:p>
            <a:pPr marL="257175" indent="-257175">
              <a:buFont typeface="Arial" panose="020B0604020202020204" pitchFamily="34" charset="0"/>
              <a:buChar char="•"/>
            </a:pPr>
            <a:endParaRPr lang="en-AU" sz="1500" dirty="0"/>
          </a:p>
          <a:p>
            <a:r>
              <a:rPr lang="en-AU" sz="1500" b="1" dirty="0">
                <a:solidFill>
                  <a:srgbClr val="92D050"/>
                </a:solidFill>
              </a:rPr>
              <a:t>Social (Relations)</a:t>
            </a:r>
          </a:p>
          <a:p>
            <a:pPr marL="257175" indent="-257175">
              <a:buFont typeface="Arial" panose="020B0604020202020204" pitchFamily="34" charset="0"/>
              <a:buChar char="•"/>
            </a:pPr>
            <a:r>
              <a:rPr lang="en-AU" sz="1500" dirty="0"/>
              <a:t>Relation Extraction</a:t>
            </a:r>
          </a:p>
          <a:p>
            <a:pPr marL="257175" indent="-257175">
              <a:buFont typeface="Arial" panose="020B0604020202020204" pitchFamily="34" charset="0"/>
              <a:buChar char="•"/>
            </a:pPr>
            <a:r>
              <a:rPr lang="en-AU" sz="1500" dirty="0"/>
              <a:t>Triple Extraction (</a:t>
            </a:r>
            <a:r>
              <a:rPr lang="en-AU" sz="1500" dirty="0">
                <a:solidFill>
                  <a:srgbClr val="00B0F0"/>
                </a:solidFill>
              </a:rPr>
              <a:t>Knowledge Graphs</a:t>
            </a:r>
            <a:r>
              <a:rPr lang="en-AU" sz="1500" dirty="0"/>
              <a:t>)</a:t>
            </a:r>
          </a:p>
          <a:p>
            <a:pPr marL="257175" indent="-257175">
              <a:buFont typeface="Arial" panose="020B0604020202020204" pitchFamily="34" charset="0"/>
              <a:buChar char="•"/>
            </a:pPr>
            <a:endParaRPr lang="en-AU" sz="1500" dirty="0"/>
          </a:p>
          <a:p>
            <a:r>
              <a:rPr lang="en-AU" sz="1500" b="1" dirty="0">
                <a:solidFill>
                  <a:srgbClr val="00B050"/>
                </a:solidFill>
              </a:rPr>
              <a:t>Style </a:t>
            </a:r>
          </a:p>
          <a:p>
            <a:pPr marL="257175" indent="-257175">
              <a:buFont typeface="Arial" panose="020B0604020202020204" pitchFamily="34" charset="0"/>
              <a:buChar char="•"/>
            </a:pPr>
            <a:r>
              <a:rPr lang="en-AU" sz="1500" dirty="0"/>
              <a:t>Stylometry (fraud, authorship, forensics)</a:t>
            </a:r>
          </a:p>
          <a:p>
            <a:pPr marL="257175" indent="-257175">
              <a:buFont typeface="Arial" panose="020B0604020202020204" pitchFamily="34" charset="0"/>
              <a:buChar char="•"/>
            </a:pPr>
            <a:r>
              <a:rPr lang="en-AU" sz="1500" dirty="0"/>
              <a:t>Grammar (Industry Synthetic Data Generation)</a:t>
            </a:r>
          </a:p>
          <a:p>
            <a:endParaRPr lang="en-AU" sz="1500" dirty="0"/>
          </a:p>
          <a:p>
            <a:r>
              <a:rPr lang="en-AU" sz="1500" b="1" dirty="0">
                <a:solidFill>
                  <a:srgbClr val="00B2A9"/>
                </a:solidFill>
              </a:rPr>
              <a:t>Sentiment</a:t>
            </a:r>
          </a:p>
          <a:p>
            <a:pPr marL="257175" indent="-257175">
              <a:buFont typeface="Arial" panose="020B0604020202020204" pitchFamily="34" charset="0"/>
              <a:buChar char="•"/>
            </a:pPr>
            <a:r>
              <a:rPr lang="en-AU" sz="1500" dirty="0"/>
              <a:t>Social Reviews (e.g. Fraud Detection)</a:t>
            </a:r>
          </a:p>
          <a:p>
            <a:pPr marL="257175" indent="-257175">
              <a:buFont typeface="Arial" panose="020B0604020202020204" pitchFamily="34" charset="0"/>
              <a:buChar char="•"/>
            </a:pPr>
            <a:endParaRPr lang="en-AU" sz="1500" dirty="0"/>
          </a:p>
          <a:p>
            <a:pPr marL="257175" indent="-257175">
              <a:buFont typeface="Arial" panose="020B0604020202020204" pitchFamily="34" charset="0"/>
              <a:buChar char="•"/>
            </a:pPr>
            <a:endParaRPr lang="en-AU" sz="1500" dirty="0"/>
          </a:p>
          <a:p>
            <a:endParaRPr lang="en-AU" sz="1500" dirty="0"/>
          </a:p>
          <a:p>
            <a:endParaRPr lang="en-AU" sz="1500" dirty="0"/>
          </a:p>
          <a:p>
            <a:pPr marL="257175" indent="-257175">
              <a:buFont typeface="Arial" panose="020B0604020202020204" pitchFamily="34" charset="0"/>
              <a:buChar char="•"/>
            </a:pPr>
            <a:endParaRPr lang="en-AU" sz="1500" dirty="0"/>
          </a:p>
        </p:txBody>
      </p:sp>
      <p:sp>
        <p:nvSpPr>
          <p:cNvPr id="7" name="Title Placeholder 1">
            <a:extLst>
              <a:ext uri="{FF2B5EF4-FFF2-40B4-BE49-F238E27FC236}">
                <a16:creationId xmlns:a16="http://schemas.microsoft.com/office/drawing/2014/main" id="{74A134DA-5183-4842-A769-342F600B6C20}"/>
              </a:ext>
            </a:extLst>
          </p:cNvPr>
          <p:cNvSpPr txBox="1">
            <a:spLocks noChangeAspect="1"/>
          </p:cNvSpPr>
          <p:nvPr/>
        </p:nvSpPr>
        <p:spPr>
          <a:xfrm>
            <a:off x="377765" y="303066"/>
            <a:ext cx="5654326" cy="424997"/>
          </a:xfrm>
          <a:prstGeom prst="rect">
            <a:avLst/>
          </a:prstGeom>
        </p:spPr>
        <p:txBody>
          <a:bodyPr vert="horz" lIns="38346" tIns="19172" rIns="38346" bIns="19172" rtlCol="0" anchor="t">
            <a:noAutofit/>
          </a:bodyPr>
          <a:lstStyle>
            <a:lvl1pPr algn="r"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l"/>
            <a:r>
              <a:rPr lang="en-US" sz="1800" dirty="0">
                <a:latin typeface="+mn-lt"/>
                <a:cs typeface="Arial" panose="020B0604020202020204" pitchFamily="34" charset="0"/>
              </a:rPr>
              <a:t>What can we extract out of text? – S4</a:t>
            </a:r>
            <a:endParaRPr lang="en-US" sz="1800" dirty="0">
              <a:solidFill>
                <a:schemeClr val="accent5"/>
              </a:solidFill>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63A46345-0406-48E2-B358-AD5AC34F4399}"/>
              </a:ext>
            </a:extLst>
          </p:cNvPr>
          <p:cNvCxnSpPr>
            <a:cxnSpLocks/>
          </p:cNvCxnSpPr>
          <p:nvPr/>
        </p:nvCxnSpPr>
        <p:spPr>
          <a:xfrm>
            <a:off x="377765" y="602705"/>
            <a:ext cx="618250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508B194-8FD0-485A-A4D6-67024151CCD9}"/>
              </a:ext>
            </a:extLst>
          </p:cNvPr>
          <p:cNvSpPr/>
          <p:nvPr/>
        </p:nvSpPr>
        <p:spPr>
          <a:xfrm>
            <a:off x="4244748" y="4763531"/>
            <a:ext cx="4683260" cy="230832"/>
          </a:xfrm>
          <a:prstGeom prst="rect">
            <a:avLst/>
          </a:prstGeom>
        </p:spPr>
        <p:txBody>
          <a:bodyPr wrap="square">
            <a:spAutoFit/>
          </a:bodyPr>
          <a:lstStyle/>
          <a:p>
            <a:r>
              <a:rPr lang="en-AU" sz="900" dirty="0"/>
              <a:t>Picture Credit: https://research.aimultiple.com/chatbot-architecture/</a:t>
            </a:r>
          </a:p>
        </p:txBody>
      </p:sp>
      <p:graphicFrame>
        <p:nvGraphicFramePr>
          <p:cNvPr id="2" name="Diagram 1">
            <a:extLst>
              <a:ext uri="{FF2B5EF4-FFF2-40B4-BE49-F238E27FC236}">
                <a16:creationId xmlns:a16="http://schemas.microsoft.com/office/drawing/2014/main" id="{F91B9833-B0E5-447C-AE00-C20E472A6D52}"/>
              </a:ext>
            </a:extLst>
          </p:cNvPr>
          <p:cNvGraphicFramePr/>
          <p:nvPr/>
        </p:nvGraphicFramePr>
        <p:xfrm>
          <a:off x="387415" y="717948"/>
          <a:ext cx="4370615" cy="3571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3" name="Group 22">
            <a:extLst>
              <a:ext uri="{FF2B5EF4-FFF2-40B4-BE49-F238E27FC236}">
                <a16:creationId xmlns:a16="http://schemas.microsoft.com/office/drawing/2014/main" id="{452E33AD-EA3C-44E1-A096-0889C169979E}"/>
              </a:ext>
            </a:extLst>
          </p:cNvPr>
          <p:cNvGrpSpPr/>
          <p:nvPr/>
        </p:nvGrpSpPr>
        <p:grpSpPr>
          <a:xfrm>
            <a:off x="279463" y="4551668"/>
            <a:ext cx="2956244" cy="477930"/>
            <a:chOff x="302342" y="3256902"/>
            <a:chExt cx="2956244" cy="477930"/>
          </a:xfrm>
        </p:grpSpPr>
        <p:grpSp>
          <p:nvGrpSpPr>
            <p:cNvPr id="24" name="Group 23">
              <a:extLst>
                <a:ext uri="{FF2B5EF4-FFF2-40B4-BE49-F238E27FC236}">
                  <a16:creationId xmlns:a16="http://schemas.microsoft.com/office/drawing/2014/main" id="{1CE7B07A-B042-4FA5-82C4-2ECFA90CF3E3}"/>
                </a:ext>
              </a:extLst>
            </p:cNvPr>
            <p:cNvGrpSpPr/>
            <p:nvPr/>
          </p:nvGrpSpPr>
          <p:grpSpPr>
            <a:xfrm>
              <a:off x="302342" y="3256902"/>
              <a:ext cx="2833456" cy="477930"/>
              <a:chOff x="302342" y="3256902"/>
              <a:chExt cx="2833456" cy="477930"/>
            </a:xfrm>
          </p:grpSpPr>
          <p:grpSp>
            <p:nvGrpSpPr>
              <p:cNvPr id="26" name="Group 25">
                <a:extLst>
                  <a:ext uri="{FF2B5EF4-FFF2-40B4-BE49-F238E27FC236}">
                    <a16:creationId xmlns:a16="http://schemas.microsoft.com/office/drawing/2014/main" id="{71D5C948-6503-4F90-BCB1-ECCA711BD440}"/>
                  </a:ext>
                </a:extLst>
              </p:cNvPr>
              <p:cNvGrpSpPr/>
              <p:nvPr/>
            </p:nvGrpSpPr>
            <p:grpSpPr>
              <a:xfrm>
                <a:off x="302342" y="3256902"/>
                <a:ext cx="2833456" cy="477930"/>
                <a:chOff x="302342" y="4029398"/>
                <a:chExt cx="2833456" cy="477930"/>
              </a:xfrm>
            </p:grpSpPr>
            <p:grpSp>
              <p:nvGrpSpPr>
                <p:cNvPr id="29" name="Group 28">
                  <a:extLst>
                    <a:ext uri="{FF2B5EF4-FFF2-40B4-BE49-F238E27FC236}">
                      <a16:creationId xmlns:a16="http://schemas.microsoft.com/office/drawing/2014/main" id="{14E17F2F-9863-4110-AB9A-08E4D405429D}"/>
                    </a:ext>
                  </a:extLst>
                </p:cNvPr>
                <p:cNvGrpSpPr/>
                <p:nvPr/>
              </p:nvGrpSpPr>
              <p:grpSpPr>
                <a:xfrm>
                  <a:off x="302342" y="4029398"/>
                  <a:ext cx="2833456" cy="465320"/>
                  <a:chOff x="377765" y="4449827"/>
                  <a:chExt cx="2833456" cy="465320"/>
                </a:xfrm>
              </p:grpSpPr>
              <p:grpSp>
                <p:nvGrpSpPr>
                  <p:cNvPr id="44" name="Group 43">
                    <a:extLst>
                      <a:ext uri="{FF2B5EF4-FFF2-40B4-BE49-F238E27FC236}">
                        <a16:creationId xmlns:a16="http://schemas.microsoft.com/office/drawing/2014/main" id="{D5DA6721-F25D-4C45-AD91-0C6BA69E2E15}"/>
                      </a:ext>
                    </a:extLst>
                  </p:cNvPr>
                  <p:cNvGrpSpPr/>
                  <p:nvPr/>
                </p:nvGrpSpPr>
                <p:grpSpPr>
                  <a:xfrm>
                    <a:off x="377765" y="4482371"/>
                    <a:ext cx="2833456" cy="390301"/>
                    <a:chOff x="2160291" y="3518090"/>
                    <a:chExt cx="4580630" cy="494025"/>
                  </a:xfrm>
                </p:grpSpPr>
                <p:sp>
                  <p:nvSpPr>
                    <p:cNvPr id="47" name="Arrow: Chevron 46">
                      <a:extLst>
                        <a:ext uri="{FF2B5EF4-FFF2-40B4-BE49-F238E27FC236}">
                          <a16:creationId xmlns:a16="http://schemas.microsoft.com/office/drawing/2014/main" id="{5BA7FF68-DD89-47D4-AF57-CD7A0FDF5C8B}"/>
                        </a:ext>
                      </a:extLst>
                    </p:cNvPr>
                    <p:cNvSpPr/>
                    <p:nvPr/>
                  </p:nvSpPr>
                  <p:spPr>
                    <a:xfrm>
                      <a:off x="435954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Arrow: Chevron 47">
                      <a:extLst>
                        <a:ext uri="{FF2B5EF4-FFF2-40B4-BE49-F238E27FC236}">
                          <a16:creationId xmlns:a16="http://schemas.microsoft.com/office/drawing/2014/main" id="{958DA2C8-B38C-4435-AA67-6D070F6A3E6D}"/>
                        </a:ext>
                      </a:extLst>
                    </p:cNvPr>
                    <p:cNvSpPr/>
                    <p:nvPr/>
                  </p:nvSpPr>
                  <p:spPr>
                    <a:xfrm>
                      <a:off x="5461069"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Arrow: Chevron 48">
                      <a:extLst>
                        <a:ext uri="{FF2B5EF4-FFF2-40B4-BE49-F238E27FC236}">
                          <a16:creationId xmlns:a16="http://schemas.microsoft.com/office/drawing/2014/main" id="{49F88C6B-EC79-4BC9-976B-6DF16D6D17BA}"/>
                        </a:ext>
                      </a:extLst>
                    </p:cNvPr>
                    <p:cNvSpPr/>
                    <p:nvPr/>
                  </p:nvSpPr>
                  <p:spPr>
                    <a:xfrm>
                      <a:off x="3258014" y="3518090"/>
                      <a:ext cx="1279851" cy="494023"/>
                    </a:xfrm>
                    <a:prstGeom prst="chevron">
                      <a:avLst>
                        <a:gd name="adj" fmla="val 40000"/>
                      </a:avLst>
                    </a:pr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Arrow: Chevron 49">
                      <a:extLst>
                        <a:ext uri="{FF2B5EF4-FFF2-40B4-BE49-F238E27FC236}">
                          <a16:creationId xmlns:a16="http://schemas.microsoft.com/office/drawing/2014/main" id="{96B10EFE-4D25-426B-9CB8-A95DCE7381C0}"/>
                        </a:ext>
                      </a:extLst>
                    </p:cNvPr>
                    <p:cNvSpPr/>
                    <p:nvPr/>
                  </p:nvSpPr>
                  <p:spPr>
                    <a:xfrm>
                      <a:off x="216029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45" name="TextBox 44">
                    <a:extLst>
                      <a:ext uri="{FF2B5EF4-FFF2-40B4-BE49-F238E27FC236}">
                        <a16:creationId xmlns:a16="http://schemas.microsoft.com/office/drawing/2014/main" id="{7039BFC3-24FB-4C51-A298-458EBFF0F9A9}"/>
                      </a:ext>
                    </a:extLst>
                  </p:cNvPr>
                  <p:cNvSpPr txBox="1"/>
                  <p:nvPr/>
                </p:nvSpPr>
                <p:spPr>
                  <a:xfrm>
                    <a:off x="516973" y="4449827"/>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TECHNICAL LANGUAGE PROCESSING</a:t>
                    </a:r>
                  </a:p>
                </p:txBody>
              </p:sp>
            </p:grpSp>
            <p:sp>
              <p:nvSpPr>
                <p:cNvPr id="43" name="TextBox 42">
                  <a:extLst>
                    <a:ext uri="{FF2B5EF4-FFF2-40B4-BE49-F238E27FC236}">
                      <a16:creationId xmlns:a16="http://schemas.microsoft.com/office/drawing/2014/main" id="{5C8078FD-4313-471F-BF7D-E4689BB2F7B9}"/>
                    </a:ext>
                  </a:extLst>
                </p:cNvPr>
                <p:cNvSpPr txBox="1"/>
                <p:nvPr/>
              </p:nvSpPr>
              <p:spPr>
                <a:xfrm>
                  <a:off x="1106937" y="4042008"/>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b="1" i="1" dirty="0">
                      <a:solidFill>
                        <a:schemeClr val="bg1">
                          <a:lumMod val="95000"/>
                        </a:schemeClr>
                      </a:solidFill>
                      <a:ea typeface="+mj-ea"/>
                      <a:cs typeface="Arial" panose="020B0604020202020204" pitchFamily="34" charset="0"/>
                    </a:rPr>
                    <a:t>TEXT TO KNOWLEDGE GRARPHS</a:t>
                  </a:r>
                </a:p>
              </p:txBody>
            </p:sp>
          </p:grpSp>
          <p:sp>
            <p:nvSpPr>
              <p:cNvPr id="27" name="TextBox 26">
                <a:extLst>
                  <a:ext uri="{FF2B5EF4-FFF2-40B4-BE49-F238E27FC236}">
                    <a16:creationId xmlns:a16="http://schemas.microsoft.com/office/drawing/2014/main" id="{7D81F2D7-FBCE-4063-B4BA-631211685B05}"/>
                  </a:ext>
                </a:extLst>
              </p:cNvPr>
              <p:cNvSpPr txBox="1"/>
              <p:nvPr/>
            </p:nvSpPr>
            <p:spPr>
              <a:xfrm>
                <a:off x="1771831" y="3332030"/>
                <a:ext cx="816507" cy="33708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OUR TOOLS &amp; SOLUTIONS</a:t>
                </a:r>
              </a:p>
            </p:txBody>
          </p:sp>
        </p:grpSp>
        <p:sp>
          <p:nvSpPr>
            <p:cNvPr id="25" name="TextBox 24">
              <a:extLst>
                <a:ext uri="{FF2B5EF4-FFF2-40B4-BE49-F238E27FC236}">
                  <a16:creationId xmlns:a16="http://schemas.microsoft.com/office/drawing/2014/main" id="{25000626-7B02-4B7A-8983-EFD6064A2FFF}"/>
                </a:ext>
              </a:extLst>
            </p:cNvPr>
            <p:cNvSpPr txBox="1"/>
            <p:nvPr/>
          </p:nvSpPr>
          <p:spPr>
            <a:xfrm>
              <a:off x="2442079" y="3371820"/>
              <a:ext cx="816507" cy="337080"/>
            </a:xfrm>
            <a:prstGeom prst="rect">
              <a:avLst/>
            </a:prstGeom>
            <a:noFill/>
          </p:spPr>
          <p:txBody>
            <a:bodyPr wrap="square" rtlCol="0">
              <a:spAutoFit/>
            </a:bodyPr>
            <a:lstStyle>
              <a:defPPr>
                <a:defRPr lang="en-US"/>
              </a:defPPr>
              <a:lvl1pPr marL="0" indent="0">
                <a:lnSpc>
                  <a:spcPts val="1000"/>
                </a:lnSpc>
                <a:spcBef>
                  <a:spcPts val="2400"/>
                </a:spcBef>
                <a:spcAft>
                  <a:spcPts val="1200"/>
                </a:spcAft>
                <a:tabLst>
                  <a:tab pos="179388" algn="l"/>
                </a:tabLst>
                <a:defRPr sz="600" b="1" i="1" baseline="0">
                  <a:ea typeface="+mj-ea"/>
                  <a:cs typeface="Arial" panose="020B0604020202020204" pitchFamily="34" charset="0"/>
                </a:defRPr>
              </a:lvl1pPr>
            </a:lstStyle>
            <a:p>
              <a:r>
                <a:rPr lang="en-US" b="0" dirty="0">
                  <a:solidFill>
                    <a:schemeClr val="tx1">
                      <a:lumMod val="60000"/>
                      <a:lumOff val="40000"/>
                    </a:schemeClr>
                  </a:solidFill>
                </a:rPr>
                <a:t>HUMAN-DIGITAL WORKFORCE</a:t>
              </a:r>
            </a:p>
          </p:txBody>
        </p:sp>
      </p:grpSp>
    </p:spTree>
    <p:extLst>
      <p:ext uri="{BB962C8B-B14F-4D97-AF65-F5344CB8AC3E}">
        <p14:creationId xmlns:p14="http://schemas.microsoft.com/office/powerpoint/2010/main" val="3959592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042687-A770-C0FA-8A3B-2A402FB1B79B}"/>
              </a:ext>
            </a:extLst>
          </p:cNvPr>
          <p:cNvSpPr/>
          <p:nvPr/>
        </p:nvSpPr>
        <p:spPr bwMode="auto">
          <a:xfrm>
            <a:off x="387415" y="2882456"/>
            <a:ext cx="2725505" cy="1663732"/>
          </a:xfrm>
          <a:prstGeom prst="rect">
            <a:avLst/>
          </a:prstGeom>
          <a:solidFill>
            <a:schemeClr val="bg1">
              <a:lumMod val="85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AU" sz="1500" dirty="0"/>
              <a:t>What, When, Where, How and Why?</a:t>
            </a:r>
          </a:p>
          <a:p>
            <a:endParaRPr lang="en-AU" sz="1500" dirty="0"/>
          </a:p>
          <a:p>
            <a:pPr marL="257175" indent="-257175">
              <a:buFont typeface="Arial" panose="020B0604020202020204" pitchFamily="34" charset="0"/>
              <a:buChar char="•"/>
            </a:pPr>
            <a:r>
              <a:rPr lang="en-AU" sz="1500" dirty="0"/>
              <a:t>Individual vs. Population</a:t>
            </a:r>
          </a:p>
          <a:p>
            <a:pPr marL="257175" indent="-257175">
              <a:buFont typeface="Arial" panose="020B0604020202020204" pitchFamily="34" charset="0"/>
              <a:buChar char="•"/>
            </a:pPr>
            <a:r>
              <a:rPr lang="en-AU" sz="1500" dirty="0"/>
              <a:t>Query vs. Machine Learning</a:t>
            </a:r>
          </a:p>
          <a:p>
            <a:pPr marL="257175" indent="-257175">
              <a:buFont typeface="Arial" panose="020B0604020202020204" pitchFamily="34" charset="0"/>
              <a:buChar char="•"/>
            </a:pPr>
            <a:endParaRPr lang="en-AU" sz="1500" dirty="0"/>
          </a:p>
          <a:p>
            <a:endParaRPr lang="en-AU" sz="1500" dirty="0"/>
          </a:p>
          <a:p>
            <a:endParaRPr lang="en-AU" sz="1500" dirty="0"/>
          </a:p>
        </p:txBody>
      </p:sp>
      <p:sp>
        <p:nvSpPr>
          <p:cNvPr id="7" name="Title Placeholder 1">
            <a:extLst>
              <a:ext uri="{FF2B5EF4-FFF2-40B4-BE49-F238E27FC236}">
                <a16:creationId xmlns:a16="http://schemas.microsoft.com/office/drawing/2014/main" id="{74A134DA-5183-4842-A769-342F600B6C20}"/>
              </a:ext>
            </a:extLst>
          </p:cNvPr>
          <p:cNvSpPr txBox="1">
            <a:spLocks noChangeAspect="1"/>
          </p:cNvSpPr>
          <p:nvPr/>
        </p:nvSpPr>
        <p:spPr>
          <a:xfrm>
            <a:off x="377765" y="303066"/>
            <a:ext cx="5654326" cy="424997"/>
          </a:xfrm>
          <a:prstGeom prst="rect">
            <a:avLst/>
          </a:prstGeom>
        </p:spPr>
        <p:txBody>
          <a:bodyPr vert="horz" lIns="38346" tIns="19172" rIns="38346" bIns="19172" rtlCol="0" anchor="t">
            <a:noAutofit/>
          </a:bodyPr>
          <a:lstStyle>
            <a:lvl1pPr algn="r"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l"/>
            <a:r>
              <a:rPr lang="en-US" sz="1800" dirty="0">
                <a:latin typeface="+mn-lt"/>
                <a:cs typeface="Arial" panose="020B0604020202020204" pitchFamily="34" charset="0"/>
              </a:rPr>
              <a:t>The hidden treasure in your dataset</a:t>
            </a:r>
            <a:endParaRPr lang="en-US" sz="1800" dirty="0">
              <a:solidFill>
                <a:schemeClr val="accent5"/>
              </a:solidFill>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63A46345-0406-48E2-B358-AD5AC34F4399}"/>
              </a:ext>
            </a:extLst>
          </p:cNvPr>
          <p:cNvCxnSpPr>
            <a:cxnSpLocks/>
          </p:cNvCxnSpPr>
          <p:nvPr/>
        </p:nvCxnSpPr>
        <p:spPr>
          <a:xfrm>
            <a:off x="377765" y="602705"/>
            <a:ext cx="618250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5AE3358-E324-4AF4-A719-7A1EB74F3F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8101"/>
          <a:stretch/>
        </p:blipFill>
        <p:spPr>
          <a:xfrm>
            <a:off x="387415" y="832760"/>
            <a:ext cx="8144264" cy="1865833"/>
          </a:xfrm>
          <a:prstGeom prst="rect">
            <a:avLst/>
          </a:prstGeom>
        </p:spPr>
      </p:pic>
      <p:sp>
        <p:nvSpPr>
          <p:cNvPr id="24" name="Content Placeholder 2">
            <a:extLst>
              <a:ext uri="{FF2B5EF4-FFF2-40B4-BE49-F238E27FC236}">
                <a16:creationId xmlns:a16="http://schemas.microsoft.com/office/drawing/2014/main" id="{E60F701D-D4EE-4E92-B69B-5AD6CDF84DA2}"/>
              </a:ext>
            </a:extLst>
          </p:cNvPr>
          <p:cNvSpPr txBox="1">
            <a:spLocks/>
          </p:cNvSpPr>
          <p:nvPr/>
        </p:nvSpPr>
        <p:spPr>
          <a:xfrm>
            <a:off x="2850938" y="3148100"/>
            <a:ext cx="6129338" cy="1655950"/>
          </a:xfrm>
          <a:prstGeom prst="rect">
            <a:avLst/>
          </a:prstGeom>
          <a:noFill/>
          <a:ln>
            <a:noFill/>
          </a:ln>
        </p:spPr>
        <p:txBody>
          <a:bodyPr vert="horz" lIns="51435" tIns="25718" rIns="51435" bIns="25718"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2700" dirty="0">
                <a:highlight>
                  <a:srgbClr val="8EBAE2"/>
                </a:highlight>
              </a:rPr>
              <a:t>walking</a:t>
            </a:r>
            <a:r>
              <a:rPr lang="en-GB" sz="2700" dirty="0"/>
              <a:t> in </a:t>
            </a:r>
            <a:r>
              <a:rPr lang="en-GB" sz="2700" dirty="0">
                <a:highlight>
                  <a:srgbClr val="F14848"/>
                </a:highlight>
              </a:rPr>
              <a:t>car park</a:t>
            </a:r>
            <a:r>
              <a:rPr lang="en-GB" sz="2700" dirty="0"/>
              <a:t> from </a:t>
            </a:r>
            <a:r>
              <a:rPr lang="en-GB" sz="2700" dirty="0">
                <a:highlight>
                  <a:srgbClr val="F14848"/>
                </a:highlight>
              </a:rPr>
              <a:t>office</a:t>
            </a:r>
            <a:r>
              <a:rPr lang="en-GB" sz="2700" dirty="0"/>
              <a:t> to </a:t>
            </a:r>
            <a:r>
              <a:rPr lang="en-GB" sz="2700" dirty="0">
                <a:highlight>
                  <a:srgbClr val="F14848"/>
                </a:highlight>
              </a:rPr>
              <a:t>workshop</a:t>
            </a:r>
            <a:r>
              <a:rPr lang="en-GB" sz="2700" dirty="0"/>
              <a:t> and </a:t>
            </a:r>
            <a:r>
              <a:rPr lang="en-GB" sz="2700" dirty="0">
                <a:highlight>
                  <a:srgbClr val="FFBA01"/>
                </a:highlight>
              </a:rPr>
              <a:t>rolled</a:t>
            </a:r>
            <a:r>
              <a:rPr lang="en-GB" sz="2700" dirty="0"/>
              <a:t> </a:t>
            </a:r>
            <a:r>
              <a:rPr lang="en-GB" sz="2700" dirty="0">
                <a:highlight>
                  <a:srgbClr val="A9D18E"/>
                </a:highlight>
              </a:rPr>
              <a:t>ankle</a:t>
            </a:r>
            <a:endParaRPr lang="en-AU" sz="2700" dirty="0"/>
          </a:p>
        </p:txBody>
      </p:sp>
      <p:sp>
        <p:nvSpPr>
          <p:cNvPr id="25" name="TextBox 24">
            <a:extLst>
              <a:ext uri="{FF2B5EF4-FFF2-40B4-BE49-F238E27FC236}">
                <a16:creationId xmlns:a16="http://schemas.microsoft.com/office/drawing/2014/main" id="{E0D8B431-D138-4987-A054-131E24A9D3CF}"/>
              </a:ext>
            </a:extLst>
          </p:cNvPr>
          <p:cNvSpPr txBox="1"/>
          <p:nvPr/>
        </p:nvSpPr>
        <p:spPr>
          <a:xfrm>
            <a:off x="7248315" y="2972402"/>
            <a:ext cx="905471" cy="300082"/>
          </a:xfrm>
          <a:prstGeom prst="rect">
            <a:avLst/>
          </a:prstGeom>
          <a:noFill/>
        </p:spPr>
        <p:txBody>
          <a:bodyPr wrap="square" rtlCol="0">
            <a:spAutoFit/>
          </a:bodyPr>
          <a:lstStyle/>
          <a:p>
            <a:pPr algn="ctr"/>
            <a:r>
              <a:rPr lang="en-AU" sz="1350" dirty="0">
                <a:solidFill>
                  <a:srgbClr val="F14848"/>
                </a:solidFill>
              </a:rPr>
              <a:t>location</a:t>
            </a:r>
          </a:p>
        </p:txBody>
      </p:sp>
      <p:sp>
        <p:nvSpPr>
          <p:cNvPr id="26" name="TextBox 25">
            <a:extLst>
              <a:ext uri="{FF2B5EF4-FFF2-40B4-BE49-F238E27FC236}">
                <a16:creationId xmlns:a16="http://schemas.microsoft.com/office/drawing/2014/main" id="{C1DB073F-61AC-4E67-9969-C0DE7A571B95}"/>
              </a:ext>
            </a:extLst>
          </p:cNvPr>
          <p:cNvSpPr txBox="1"/>
          <p:nvPr/>
        </p:nvSpPr>
        <p:spPr>
          <a:xfrm>
            <a:off x="4148223" y="4340127"/>
            <a:ext cx="905471" cy="300082"/>
          </a:xfrm>
          <a:prstGeom prst="rect">
            <a:avLst/>
          </a:prstGeom>
          <a:noFill/>
        </p:spPr>
        <p:txBody>
          <a:bodyPr wrap="square" rtlCol="0">
            <a:spAutoFit/>
          </a:bodyPr>
          <a:lstStyle/>
          <a:p>
            <a:pPr algn="ctr"/>
            <a:r>
              <a:rPr lang="en-AU" sz="1350" dirty="0">
                <a:solidFill>
                  <a:srgbClr val="F14848"/>
                </a:solidFill>
              </a:rPr>
              <a:t>location</a:t>
            </a:r>
          </a:p>
        </p:txBody>
      </p:sp>
      <p:sp>
        <p:nvSpPr>
          <p:cNvPr id="27" name="TextBox 26">
            <a:extLst>
              <a:ext uri="{FF2B5EF4-FFF2-40B4-BE49-F238E27FC236}">
                <a16:creationId xmlns:a16="http://schemas.microsoft.com/office/drawing/2014/main" id="{EA920D94-EE26-4B55-8A2C-DCF772C0A826}"/>
              </a:ext>
            </a:extLst>
          </p:cNvPr>
          <p:cNvSpPr txBox="1"/>
          <p:nvPr/>
        </p:nvSpPr>
        <p:spPr>
          <a:xfrm>
            <a:off x="6218017" y="4321947"/>
            <a:ext cx="905471" cy="300082"/>
          </a:xfrm>
          <a:prstGeom prst="rect">
            <a:avLst/>
          </a:prstGeom>
          <a:noFill/>
        </p:spPr>
        <p:txBody>
          <a:bodyPr wrap="square" rtlCol="0">
            <a:spAutoFit/>
          </a:bodyPr>
          <a:lstStyle/>
          <a:p>
            <a:pPr algn="ctr"/>
            <a:r>
              <a:rPr lang="en-AU" sz="1350" dirty="0">
                <a:solidFill>
                  <a:srgbClr val="E6AA00"/>
                </a:solidFill>
              </a:rPr>
              <a:t>injury</a:t>
            </a:r>
          </a:p>
        </p:txBody>
      </p:sp>
      <p:sp>
        <p:nvSpPr>
          <p:cNvPr id="29" name="TextBox 28">
            <a:extLst>
              <a:ext uri="{FF2B5EF4-FFF2-40B4-BE49-F238E27FC236}">
                <a16:creationId xmlns:a16="http://schemas.microsoft.com/office/drawing/2014/main" id="{5306C40A-7747-43C7-BB09-7E25D7AF0F64}"/>
              </a:ext>
            </a:extLst>
          </p:cNvPr>
          <p:cNvSpPr txBox="1"/>
          <p:nvPr/>
        </p:nvSpPr>
        <p:spPr>
          <a:xfrm>
            <a:off x="7166132" y="4321947"/>
            <a:ext cx="905471" cy="300082"/>
          </a:xfrm>
          <a:prstGeom prst="rect">
            <a:avLst/>
          </a:prstGeom>
          <a:noFill/>
        </p:spPr>
        <p:txBody>
          <a:bodyPr wrap="square" rtlCol="0">
            <a:spAutoFit/>
          </a:bodyPr>
          <a:lstStyle/>
          <a:p>
            <a:pPr algn="ctr"/>
            <a:r>
              <a:rPr lang="en-AU" sz="1350" dirty="0">
                <a:solidFill>
                  <a:srgbClr val="9AC87A"/>
                </a:solidFill>
              </a:rPr>
              <a:t>body part</a:t>
            </a:r>
          </a:p>
        </p:txBody>
      </p:sp>
      <p:sp>
        <p:nvSpPr>
          <p:cNvPr id="43" name="TextBox 42">
            <a:extLst>
              <a:ext uri="{FF2B5EF4-FFF2-40B4-BE49-F238E27FC236}">
                <a16:creationId xmlns:a16="http://schemas.microsoft.com/office/drawing/2014/main" id="{7D7382D6-2A57-47EA-BBD8-6E0133FFBE6F}"/>
              </a:ext>
            </a:extLst>
          </p:cNvPr>
          <p:cNvSpPr txBox="1"/>
          <p:nvPr/>
        </p:nvSpPr>
        <p:spPr>
          <a:xfrm>
            <a:off x="3368231" y="3004755"/>
            <a:ext cx="905471" cy="300082"/>
          </a:xfrm>
          <a:prstGeom prst="rect">
            <a:avLst/>
          </a:prstGeom>
          <a:noFill/>
        </p:spPr>
        <p:txBody>
          <a:bodyPr wrap="square" rtlCol="0">
            <a:spAutoFit/>
          </a:bodyPr>
          <a:lstStyle/>
          <a:p>
            <a:pPr algn="ctr"/>
            <a:r>
              <a:rPr lang="en-AU" sz="1350" dirty="0">
                <a:solidFill>
                  <a:srgbClr val="3083DC"/>
                </a:solidFill>
              </a:rPr>
              <a:t>activity</a:t>
            </a:r>
          </a:p>
        </p:txBody>
      </p:sp>
      <p:sp>
        <p:nvSpPr>
          <p:cNvPr id="44" name="TextBox 43">
            <a:extLst>
              <a:ext uri="{FF2B5EF4-FFF2-40B4-BE49-F238E27FC236}">
                <a16:creationId xmlns:a16="http://schemas.microsoft.com/office/drawing/2014/main" id="{7E930ED0-F2F8-4EB2-896A-41C994385326}"/>
              </a:ext>
            </a:extLst>
          </p:cNvPr>
          <p:cNvSpPr txBox="1"/>
          <p:nvPr/>
        </p:nvSpPr>
        <p:spPr>
          <a:xfrm>
            <a:off x="5141929" y="2964236"/>
            <a:ext cx="905471" cy="300082"/>
          </a:xfrm>
          <a:prstGeom prst="rect">
            <a:avLst/>
          </a:prstGeom>
          <a:noFill/>
        </p:spPr>
        <p:txBody>
          <a:bodyPr wrap="square" rtlCol="0">
            <a:spAutoFit/>
          </a:bodyPr>
          <a:lstStyle/>
          <a:p>
            <a:pPr algn="ctr"/>
            <a:r>
              <a:rPr lang="en-AU" sz="1350" dirty="0">
                <a:solidFill>
                  <a:srgbClr val="F14848"/>
                </a:solidFill>
              </a:rPr>
              <a:t>location</a:t>
            </a:r>
          </a:p>
        </p:txBody>
      </p:sp>
      <p:pic>
        <p:nvPicPr>
          <p:cNvPr id="59" name="Picture 58" descr="Icon&#10;&#10;Description automatically generated">
            <a:extLst>
              <a:ext uri="{FF2B5EF4-FFF2-40B4-BE49-F238E27FC236}">
                <a16:creationId xmlns:a16="http://schemas.microsoft.com/office/drawing/2014/main" id="{C3805E4F-0378-4DD5-8081-8DB526E411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3101" y="4526784"/>
            <a:ext cx="534237" cy="534237"/>
          </a:xfrm>
          <a:prstGeom prst="rect">
            <a:avLst/>
          </a:prstGeom>
        </p:spPr>
      </p:pic>
      <p:grpSp>
        <p:nvGrpSpPr>
          <p:cNvPr id="60" name="Group 59">
            <a:extLst>
              <a:ext uri="{FF2B5EF4-FFF2-40B4-BE49-F238E27FC236}">
                <a16:creationId xmlns:a16="http://schemas.microsoft.com/office/drawing/2014/main" id="{BAE004E7-993E-49D8-B59C-2AB2212BC4F2}"/>
              </a:ext>
            </a:extLst>
          </p:cNvPr>
          <p:cNvGrpSpPr/>
          <p:nvPr/>
        </p:nvGrpSpPr>
        <p:grpSpPr>
          <a:xfrm>
            <a:off x="279463" y="4551668"/>
            <a:ext cx="2956244" cy="477930"/>
            <a:chOff x="302342" y="3256902"/>
            <a:chExt cx="2956244" cy="477930"/>
          </a:xfrm>
        </p:grpSpPr>
        <p:grpSp>
          <p:nvGrpSpPr>
            <p:cNvPr id="61" name="Group 60">
              <a:extLst>
                <a:ext uri="{FF2B5EF4-FFF2-40B4-BE49-F238E27FC236}">
                  <a16:creationId xmlns:a16="http://schemas.microsoft.com/office/drawing/2014/main" id="{E8A73EC4-B9BD-40B0-89E4-ACC104FBB681}"/>
                </a:ext>
              </a:extLst>
            </p:cNvPr>
            <p:cNvGrpSpPr/>
            <p:nvPr/>
          </p:nvGrpSpPr>
          <p:grpSpPr>
            <a:xfrm>
              <a:off x="302342" y="3256902"/>
              <a:ext cx="2833456" cy="477930"/>
              <a:chOff x="302342" y="3256902"/>
              <a:chExt cx="2833456" cy="477930"/>
            </a:xfrm>
          </p:grpSpPr>
          <p:grpSp>
            <p:nvGrpSpPr>
              <p:cNvPr id="64" name="Group 63">
                <a:extLst>
                  <a:ext uri="{FF2B5EF4-FFF2-40B4-BE49-F238E27FC236}">
                    <a16:creationId xmlns:a16="http://schemas.microsoft.com/office/drawing/2014/main" id="{64C83C15-5ED4-4C65-AE15-8ECFD49B708F}"/>
                  </a:ext>
                </a:extLst>
              </p:cNvPr>
              <p:cNvGrpSpPr/>
              <p:nvPr/>
            </p:nvGrpSpPr>
            <p:grpSpPr>
              <a:xfrm>
                <a:off x="302342" y="3256902"/>
                <a:ext cx="2833456" cy="477930"/>
                <a:chOff x="302342" y="4029398"/>
                <a:chExt cx="2833456" cy="477930"/>
              </a:xfrm>
            </p:grpSpPr>
            <p:grpSp>
              <p:nvGrpSpPr>
                <p:cNvPr id="66" name="Group 65">
                  <a:extLst>
                    <a:ext uri="{FF2B5EF4-FFF2-40B4-BE49-F238E27FC236}">
                      <a16:creationId xmlns:a16="http://schemas.microsoft.com/office/drawing/2014/main" id="{58CD2CD4-24A4-4F47-9696-C1F07159748A}"/>
                    </a:ext>
                  </a:extLst>
                </p:cNvPr>
                <p:cNvGrpSpPr/>
                <p:nvPr/>
              </p:nvGrpSpPr>
              <p:grpSpPr>
                <a:xfrm>
                  <a:off x="302342" y="4029398"/>
                  <a:ext cx="2833456" cy="465320"/>
                  <a:chOff x="377765" y="4449827"/>
                  <a:chExt cx="2833456" cy="465320"/>
                </a:xfrm>
              </p:grpSpPr>
              <p:grpSp>
                <p:nvGrpSpPr>
                  <p:cNvPr id="68" name="Group 67">
                    <a:extLst>
                      <a:ext uri="{FF2B5EF4-FFF2-40B4-BE49-F238E27FC236}">
                        <a16:creationId xmlns:a16="http://schemas.microsoft.com/office/drawing/2014/main" id="{3BCCBB82-1BC9-466B-BA7F-746C5B877B25}"/>
                      </a:ext>
                    </a:extLst>
                  </p:cNvPr>
                  <p:cNvGrpSpPr/>
                  <p:nvPr/>
                </p:nvGrpSpPr>
                <p:grpSpPr>
                  <a:xfrm>
                    <a:off x="377765" y="4482371"/>
                    <a:ext cx="2833456" cy="390301"/>
                    <a:chOff x="2160291" y="3518090"/>
                    <a:chExt cx="4580630" cy="494025"/>
                  </a:xfrm>
                </p:grpSpPr>
                <p:sp>
                  <p:nvSpPr>
                    <p:cNvPr id="70" name="Arrow: Chevron 69">
                      <a:extLst>
                        <a:ext uri="{FF2B5EF4-FFF2-40B4-BE49-F238E27FC236}">
                          <a16:creationId xmlns:a16="http://schemas.microsoft.com/office/drawing/2014/main" id="{6BA52718-558E-442F-B0C6-676DA29BE74D}"/>
                        </a:ext>
                      </a:extLst>
                    </p:cNvPr>
                    <p:cNvSpPr/>
                    <p:nvPr/>
                  </p:nvSpPr>
                  <p:spPr>
                    <a:xfrm>
                      <a:off x="435954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Arrow: Chevron 70">
                      <a:extLst>
                        <a:ext uri="{FF2B5EF4-FFF2-40B4-BE49-F238E27FC236}">
                          <a16:creationId xmlns:a16="http://schemas.microsoft.com/office/drawing/2014/main" id="{EBD5365E-3862-4CD0-A881-9960D9520593}"/>
                        </a:ext>
                      </a:extLst>
                    </p:cNvPr>
                    <p:cNvSpPr/>
                    <p:nvPr/>
                  </p:nvSpPr>
                  <p:spPr>
                    <a:xfrm>
                      <a:off x="5461069"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2" name="Arrow: Chevron 71">
                      <a:extLst>
                        <a:ext uri="{FF2B5EF4-FFF2-40B4-BE49-F238E27FC236}">
                          <a16:creationId xmlns:a16="http://schemas.microsoft.com/office/drawing/2014/main" id="{9F5F3E7D-5BCB-48B1-992C-4C8A56EE2871}"/>
                        </a:ext>
                      </a:extLst>
                    </p:cNvPr>
                    <p:cNvSpPr/>
                    <p:nvPr/>
                  </p:nvSpPr>
                  <p:spPr>
                    <a:xfrm>
                      <a:off x="3258014" y="3518090"/>
                      <a:ext cx="1279851" cy="494023"/>
                    </a:xfrm>
                    <a:prstGeom prst="chevron">
                      <a:avLst>
                        <a:gd name="adj" fmla="val 40000"/>
                      </a:avLst>
                    </a:pr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Arrow: Chevron 72">
                      <a:extLst>
                        <a:ext uri="{FF2B5EF4-FFF2-40B4-BE49-F238E27FC236}">
                          <a16:creationId xmlns:a16="http://schemas.microsoft.com/office/drawing/2014/main" id="{819CB5DB-C276-49F1-A961-A0ECAFD68AC1}"/>
                        </a:ext>
                      </a:extLst>
                    </p:cNvPr>
                    <p:cNvSpPr/>
                    <p:nvPr/>
                  </p:nvSpPr>
                  <p:spPr>
                    <a:xfrm>
                      <a:off x="216029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69" name="TextBox 68">
                    <a:extLst>
                      <a:ext uri="{FF2B5EF4-FFF2-40B4-BE49-F238E27FC236}">
                        <a16:creationId xmlns:a16="http://schemas.microsoft.com/office/drawing/2014/main" id="{DFEC16EA-967C-422F-9989-E9937C56E90A}"/>
                      </a:ext>
                    </a:extLst>
                  </p:cNvPr>
                  <p:cNvSpPr txBox="1"/>
                  <p:nvPr/>
                </p:nvSpPr>
                <p:spPr>
                  <a:xfrm>
                    <a:off x="516973" y="4449827"/>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TECHNICAL LANGUAGE PROCESSING</a:t>
                    </a:r>
                  </a:p>
                </p:txBody>
              </p:sp>
            </p:grpSp>
            <p:sp>
              <p:nvSpPr>
                <p:cNvPr id="67" name="TextBox 66">
                  <a:extLst>
                    <a:ext uri="{FF2B5EF4-FFF2-40B4-BE49-F238E27FC236}">
                      <a16:creationId xmlns:a16="http://schemas.microsoft.com/office/drawing/2014/main" id="{CA20A235-107A-4CD7-B5D2-1CD1BEDA6529}"/>
                    </a:ext>
                  </a:extLst>
                </p:cNvPr>
                <p:cNvSpPr txBox="1"/>
                <p:nvPr/>
              </p:nvSpPr>
              <p:spPr>
                <a:xfrm>
                  <a:off x="1106937" y="4042008"/>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b="1" i="1" dirty="0">
                      <a:solidFill>
                        <a:schemeClr val="bg1">
                          <a:lumMod val="95000"/>
                        </a:schemeClr>
                      </a:solidFill>
                      <a:ea typeface="+mj-ea"/>
                      <a:cs typeface="Arial" panose="020B0604020202020204" pitchFamily="34" charset="0"/>
                    </a:rPr>
                    <a:t>TEXT TO KNOWLEDGE GRARPHS</a:t>
                  </a:r>
                </a:p>
              </p:txBody>
            </p:sp>
          </p:grpSp>
          <p:sp>
            <p:nvSpPr>
              <p:cNvPr id="65" name="TextBox 64">
                <a:extLst>
                  <a:ext uri="{FF2B5EF4-FFF2-40B4-BE49-F238E27FC236}">
                    <a16:creationId xmlns:a16="http://schemas.microsoft.com/office/drawing/2014/main" id="{5F0E142C-7441-47F1-9926-054E48555E77}"/>
                  </a:ext>
                </a:extLst>
              </p:cNvPr>
              <p:cNvSpPr txBox="1"/>
              <p:nvPr/>
            </p:nvSpPr>
            <p:spPr>
              <a:xfrm>
                <a:off x="1771831" y="3332030"/>
                <a:ext cx="816507" cy="33708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OUR TOOLS &amp; SOLUTIONS</a:t>
                </a:r>
              </a:p>
            </p:txBody>
          </p:sp>
        </p:grpSp>
        <p:sp>
          <p:nvSpPr>
            <p:cNvPr id="62" name="TextBox 61">
              <a:extLst>
                <a:ext uri="{FF2B5EF4-FFF2-40B4-BE49-F238E27FC236}">
                  <a16:creationId xmlns:a16="http://schemas.microsoft.com/office/drawing/2014/main" id="{D3638370-65A9-420A-89E8-D0A30261ED93}"/>
                </a:ext>
              </a:extLst>
            </p:cNvPr>
            <p:cNvSpPr txBox="1"/>
            <p:nvPr/>
          </p:nvSpPr>
          <p:spPr>
            <a:xfrm>
              <a:off x="2442079" y="3371820"/>
              <a:ext cx="816507" cy="337080"/>
            </a:xfrm>
            <a:prstGeom prst="rect">
              <a:avLst/>
            </a:prstGeom>
            <a:noFill/>
          </p:spPr>
          <p:txBody>
            <a:bodyPr wrap="square" rtlCol="0">
              <a:spAutoFit/>
            </a:bodyPr>
            <a:lstStyle>
              <a:defPPr>
                <a:defRPr lang="en-US"/>
              </a:defPPr>
              <a:lvl1pPr marL="0" indent="0">
                <a:lnSpc>
                  <a:spcPts val="1000"/>
                </a:lnSpc>
                <a:spcBef>
                  <a:spcPts val="2400"/>
                </a:spcBef>
                <a:spcAft>
                  <a:spcPts val="1200"/>
                </a:spcAft>
                <a:tabLst>
                  <a:tab pos="179388" algn="l"/>
                </a:tabLst>
                <a:defRPr sz="600" b="1" i="1" baseline="0">
                  <a:ea typeface="+mj-ea"/>
                  <a:cs typeface="Arial" panose="020B0604020202020204" pitchFamily="34" charset="0"/>
                </a:defRPr>
              </a:lvl1pPr>
            </a:lstStyle>
            <a:p>
              <a:r>
                <a:rPr lang="en-US" b="0" dirty="0">
                  <a:solidFill>
                    <a:schemeClr val="tx1">
                      <a:lumMod val="60000"/>
                      <a:lumOff val="40000"/>
                    </a:schemeClr>
                  </a:solidFill>
                </a:rPr>
                <a:t>HUMAN-DIGITAL WORKFORCE</a:t>
              </a:r>
            </a:p>
          </p:txBody>
        </p:sp>
      </p:grpSp>
    </p:spTree>
    <p:extLst>
      <p:ext uri="{BB962C8B-B14F-4D97-AF65-F5344CB8AC3E}">
        <p14:creationId xmlns:p14="http://schemas.microsoft.com/office/powerpoint/2010/main" val="393686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4A134DA-5183-4842-A769-342F600B6C20}"/>
              </a:ext>
            </a:extLst>
          </p:cNvPr>
          <p:cNvSpPr txBox="1">
            <a:spLocks noChangeAspect="1"/>
          </p:cNvSpPr>
          <p:nvPr/>
        </p:nvSpPr>
        <p:spPr>
          <a:xfrm>
            <a:off x="387415" y="309145"/>
            <a:ext cx="5654326" cy="424997"/>
          </a:xfrm>
          <a:prstGeom prst="rect">
            <a:avLst/>
          </a:prstGeom>
        </p:spPr>
        <p:txBody>
          <a:bodyPr vert="horz" lIns="38346" tIns="19172" rIns="38346" bIns="19172" rtlCol="0" anchor="t">
            <a:noAutofit/>
          </a:bodyPr>
          <a:lstStyle>
            <a:lvl1pPr algn="r"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l"/>
            <a:r>
              <a:rPr lang="en-US" sz="1800" dirty="0">
                <a:latin typeface="+mn-lt"/>
                <a:cs typeface="Arial" panose="020B0604020202020204" pitchFamily="34" charset="0"/>
              </a:rPr>
              <a:t>S4 – Semantics and Social</a:t>
            </a:r>
            <a:endParaRPr lang="en-US" sz="1800" dirty="0">
              <a:solidFill>
                <a:schemeClr val="accent5"/>
              </a:solidFill>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63A46345-0406-48E2-B358-AD5AC34F4399}"/>
              </a:ext>
            </a:extLst>
          </p:cNvPr>
          <p:cNvCxnSpPr>
            <a:cxnSpLocks/>
          </p:cNvCxnSpPr>
          <p:nvPr/>
        </p:nvCxnSpPr>
        <p:spPr>
          <a:xfrm>
            <a:off x="377765" y="602705"/>
            <a:ext cx="618250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508B194-8FD0-485A-A4D6-67024151CCD9}"/>
              </a:ext>
            </a:extLst>
          </p:cNvPr>
          <p:cNvSpPr/>
          <p:nvPr/>
        </p:nvSpPr>
        <p:spPr>
          <a:xfrm>
            <a:off x="4244748" y="4763531"/>
            <a:ext cx="4683260" cy="369332"/>
          </a:xfrm>
          <a:prstGeom prst="rect">
            <a:avLst/>
          </a:prstGeom>
        </p:spPr>
        <p:txBody>
          <a:bodyPr wrap="square">
            <a:spAutoFit/>
          </a:bodyPr>
          <a:lstStyle/>
          <a:p>
            <a:r>
              <a:rPr lang="en-AU" sz="900" dirty="0"/>
              <a:t>Software Demo at: </a:t>
            </a:r>
            <a:r>
              <a:rPr lang="en-AU" sz="900" dirty="0">
                <a:hlinkClick r:id="rId3"/>
              </a:rPr>
              <a:t>https://nlp-tlp.org/aquila/</a:t>
            </a:r>
            <a:endParaRPr lang="en-AU" sz="900" dirty="0"/>
          </a:p>
          <a:p>
            <a:r>
              <a:rPr lang="en-AU" sz="900" dirty="0"/>
              <a:t>Developed by Dr. Michael Stewart</a:t>
            </a:r>
          </a:p>
        </p:txBody>
      </p:sp>
      <p:sp>
        <p:nvSpPr>
          <p:cNvPr id="24" name="Content Placeholder 2">
            <a:extLst>
              <a:ext uri="{FF2B5EF4-FFF2-40B4-BE49-F238E27FC236}">
                <a16:creationId xmlns:a16="http://schemas.microsoft.com/office/drawing/2014/main" id="{71134873-4CF1-481A-8E2F-49E26189B705}"/>
              </a:ext>
            </a:extLst>
          </p:cNvPr>
          <p:cNvSpPr txBox="1">
            <a:spLocks/>
          </p:cNvSpPr>
          <p:nvPr/>
        </p:nvSpPr>
        <p:spPr>
          <a:xfrm>
            <a:off x="2369245" y="1763386"/>
            <a:ext cx="6129338" cy="2162770"/>
          </a:xfrm>
          <a:prstGeom prst="rect">
            <a:avLst/>
          </a:prstGeom>
          <a:noFill/>
          <a:ln>
            <a:noFill/>
          </a:ln>
        </p:spPr>
        <p:txBody>
          <a:bodyPr vert="horz" lIns="51435" tIns="25718" rIns="51435" bIns="25718"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2700" dirty="0">
                <a:highlight>
                  <a:srgbClr val="8EBAE2"/>
                </a:highlight>
              </a:rPr>
              <a:t>walking</a:t>
            </a:r>
            <a:r>
              <a:rPr lang="en-GB" sz="2700" dirty="0"/>
              <a:t> in </a:t>
            </a:r>
            <a:r>
              <a:rPr lang="en-GB" sz="2700" dirty="0">
                <a:highlight>
                  <a:srgbClr val="F14848"/>
                </a:highlight>
              </a:rPr>
              <a:t>car park</a:t>
            </a:r>
            <a:r>
              <a:rPr lang="en-GB" sz="2700" dirty="0"/>
              <a:t> from </a:t>
            </a:r>
            <a:r>
              <a:rPr lang="en-GB" sz="2700" dirty="0">
                <a:highlight>
                  <a:srgbClr val="F14848"/>
                </a:highlight>
              </a:rPr>
              <a:t>office</a:t>
            </a:r>
            <a:r>
              <a:rPr lang="en-GB" sz="2700" dirty="0"/>
              <a:t> to </a:t>
            </a:r>
            <a:r>
              <a:rPr lang="en-GB" sz="2700" dirty="0">
                <a:highlight>
                  <a:srgbClr val="F14848"/>
                </a:highlight>
              </a:rPr>
              <a:t>workshop</a:t>
            </a:r>
            <a:r>
              <a:rPr lang="en-GB" sz="2700" dirty="0"/>
              <a:t> and </a:t>
            </a:r>
            <a:r>
              <a:rPr lang="en-GB" sz="2700" dirty="0">
                <a:highlight>
                  <a:srgbClr val="FFBA01"/>
                </a:highlight>
              </a:rPr>
              <a:t>rolled</a:t>
            </a:r>
            <a:r>
              <a:rPr lang="en-GB" sz="2700" dirty="0"/>
              <a:t> </a:t>
            </a:r>
            <a:r>
              <a:rPr lang="en-GB" sz="2700" dirty="0">
                <a:highlight>
                  <a:srgbClr val="A9D18E"/>
                </a:highlight>
              </a:rPr>
              <a:t>ankle</a:t>
            </a:r>
            <a:endParaRPr lang="en-AU" sz="2700" dirty="0"/>
          </a:p>
        </p:txBody>
      </p:sp>
      <p:sp>
        <p:nvSpPr>
          <p:cNvPr id="47" name="TextBox 46">
            <a:extLst>
              <a:ext uri="{FF2B5EF4-FFF2-40B4-BE49-F238E27FC236}">
                <a16:creationId xmlns:a16="http://schemas.microsoft.com/office/drawing/2014/main" id="{824ED57A-1145-4A27-B0FD-63BAA64804C3}"/>
              </a:ext>
            </a:extLst>
          </p:cNvPr>
          <p:cNvSpPr txBox="1"/>
          <p:nvPr/>
        </p:nvSpPr>
        <p:spPr>
          <a:xfrm>
            <a:off x="2603182" y="1349814"/>
            <a:ext cx="1475257" cy="507831"/>
          </a:xfrm>
          <a:prstGeom prst="rect">
            <a:avLst/>
          </a:prstGeom>
          <a:noFill/>
        </p:spPr>
        <p:txBody>
          <a:bodyPr wrap="square" rtlCol="0">
            <a:spAutoFit/>
          </a:bodyPr>
          <a:lstStyle/>
          <a:p>
            <a:pPr algn="ctr"/>
            <a:r>
              <a:rPr lang="en-AU" sz="1350" dirty="0">
                <a:solidFill>
                  <a:srgbClr val="3083DC"/>
                </a:solidFill>
              </a:rPr>
              <a:t>activity</a:t>
            </a:r>
          </a:p>
          <a:p>
            <a:pPr algn="ctr"/>
            <a:r>
              <a:rPr lang="en-AU" sz="1350" dirty="0">
                <a:solidFill>
                  <a:srgbClr val="3083DC"/>
                </a:solidFill>
              </a:rPr>
              <a:t>activity/walking</a:t>
            </a:r>
          </a:p>
        </p:txBody>
      </p:sp>
      <p:sp>
        <p:nvSpPr>
          <p:cNvPr id="48" name="TextBox 47">
            <a:extLst>
              <a:ext uri="{FF2B5EF4-FFF2-40B4-BE49-F238E27FC236}">
                <a16:creationId xmlns:a16="http://schemas.microsoft.com/office/drawing/2014/main" id="{B57B430D-606F-487D-8FA2-1C695379A1DE}"/>
              </a:ext>
            </a:extLst>
          </p:cNvPr>
          <p:cNvSpPr txBox="1"/>
          <p:nvPr/>
        </p:nvSpPr>
        <p:spPr>
          <a:xfrm>
            <a:off x="4242218" y="1388041"/>
            <a:ext cx="1792914" cy="507831"/>
          </a:xfrm>
          <a:prstGeom prst="rect">
            <a:avLst/>
          </a:prstGeom>
          <a:noFill/>
        </p:spPr>
        <p:txBody>
          <a:bodyPr wrap="square" rtlCol="0">
            <a:spAutoFit/>
          </a:bodyPr>
          <a:lstStyle/>
          <a:p>
            <a:pPr algn="ctr"/>
            <a:r>
              <a:rPr lang="en-AU" sz="1350" dirty="0">
                <a:solidFill>
                  <a:srgbClr val="F14848"/>
                </a:solidFill>
              </a:rPr>
              <a:t>location</a:t>
            </a:r>
          </a:p>
          <a:p>
            <a:pPr algn="ctr"/>
            <a:r>
              <a:rPr lang="en-AU" sz="1350" dirty="0">
                <a:solidFill>
                  <a:srgbClr val="F14848"/>
                </a:solidFill>
              </a:rPr>
              <a:t>location/car park</a:t>
            </a:r>
          </a:p>
        </p:txBody>
      </p:sp>
      <p:sp>
        <p:nvSpPr>
          <p:cNvPr id="49" name="TextBox 48">
            <a:extLst>
              <a:ext uri="{FF2B5EF4-FFF2-40B4-BE49-F238E27FC236}">
                <a16:creationId xmlns:a16="http://schemas.microsoft.com/office/drawing/2014/main" id="{CCE319ED-44C3-4794-BCCE-A920404E2FD5}"/>
              </a:ext>
            </a:extLst>
          </p:cNvPr>
          <p:cNvSpPr txBox="1"/>
          <p:nvPr/>
        </p:nvSpPr>
        <p:spPr>
          <a:xfrm>
            <a:off x="6505155" y="1394789"/>
            <a:ext cx="1475257" cy="507831"/>
          </a:xfrm>
          <a:prstGeom prst="rect">
            <a:avLst/>
          </a:prstGeom>
          <a:noFill/>
        </p:spPr>
        <p:txBody>
          <a:bodyPr wrap="square" rtlCol="0">
            <a:spAutoFit/>
          </a:bodyPr>
          <a:lstStyle/>
          <a:p>
            <a:pPr algn="ctr"/>
            <a:r>
              <a:rPr lang="en-AU" sz="1350" dirty="0">
                <a:solidFill>
                  <a:srgbClr val="F14848"/>
                </a:solidFill>
              </a:rPr>
              <a:t>location</a:t>
            </a:r>
            <a:br>
              <a:rPr lang="en-AU" sz="1350" dirty="0">
                <a:solidFill>
                  <a:srgbClr val="F14848"/>
                </a:solidFill>
              </a:rPr>
            </a:br>
            <a:r>
              <a:rPr lang="en-AU" sz="1350" dirty="0">
                <a:solidFill>
                  <a:srgbClr val="F14848"/>
                </a:solidFill>
              </a:rPr>
              <a:t>location/office</a:t>
            </a:r>
          </a:p>
        </p:txBody>
      </p:sp>
      <p:sp>
        <p:nvSpPr>
          <p:cNvPr id="50" name="TextBox 49">
            <a:extLst>
              <a:ext uri="{FF2B5EF4-FFF2-40B4-BE49-F238E27FC236}">
                <a16:creationId xmlns:a16="http://schemas.microsoft.com/office/drawing/2014/main" id="{FBCF3B8B-A702-4AF6-A925-CB1AD4101115}"/>
              </a:ext>
            </a:extLst>
          </p:cNvPr>
          <p:cNvSpPr txBox="1"/>
          <p:nvPr/>
        </p:nvSpPr>
        <p:spPr>
          <a:xfrm>
            <a:off x="3112702" y="3097758"/>
            <a:ext cx="1722362" cy="507831"/>
          </a:xfrm>
          <a:prstGeom prst="rect">
            <a:avLst/>
          </a:prstGeom>
          <a:noFill/>
        </p:spPr>
        <p:txBody>
          <a:bodyPr wrap="square" rtlCol="0">
            <a:spAutoFit/>
          </a:bodyPr>
          <a:lstStyle/>
          <a:p>
            <a:pPr algn="ctr"/>
            <a:r>
              <a:rPr lang="en-AU" sz="1350" dirty="0">
                <a:solidFill>
                  <a:srgbClr val="F14848"/>
                </a:solidFill>
              </a:rPr>
              <a:t>location</a:t>
            </a:r>
          </a:p>
          <a:p>
            <a:pPr algn="ctr"/>
            <a:r>
              <a:rPr lang="en-AU" sz="1350" dirty="0">
                <a:solidFill>
                  <a:srgbClr val="F14848"/>
                </a:solidFill>
              </a:rPr>
              <a:t>location/workshop</a:t>
            </a:r>
          </a:p>
        </p:txBody>
      </p:sp>
      <p:sp>
        <p:nvSpPr>
          <p:cNvPr id="51" name="TextBox 50">
            <a:extLst>
              <a:ext uri="{FF2B5EF4-FFF2-40B4-BE49-F238E27FC236}">
                <a16:creationId xmlns:a16="http://schemas.microsoft.com/office/drawing/2014/main" id="{BCC3911F-CA2F-4271-AB53-7B856B116542}"/>
              </a:ext>
            </a:extLst>
          </p:cNvPr>
          <p:cNvSpPr txBox="1"/>
          <p:nvPr/>
        </p:nvSpPr>
        <p:spPr>
          <a:xfrm>
            <a:off x="5578519" y="3075447"/>
            <a:ext cx="1177495" cy="507831"/>
          </a:xfrm>
          <a:prstGeom prst="rect">
            <a:avLst/>
          </a:prstGeom>
          <a:noFill/>
        </p:spPr>
        <p:txBody>
          <a:bodyPr wrap="square" rtlCol="0">
            <a:spAutoFit/>
          </a:bodyPr>
          <a:lstStyle/>
          <a:p>
            <a:pPr algn="ctr"/>
            <a:r>
              <a:rPr lang="en-AU" sz="1350" dirty="0">
                <a:solidFill>
                  <a:srgbClr val="E6AA00"/>
                </a:solidFill>
              </a:rPr>
              <a:t>injury</a:t>
            </a:r>
            <a:br>
              <a:rPr lang="en-AU" sz="1350" dirty="0">
                <a:solidFill>
                  <a:srgbClr val="E6AA00"/>
                </a:solidFill>
              </a:rPr>
            </a:br>
            <a:r>
              <a:rPr lang="en-AU" sz="1350" dirty="0">
                <a:solidFill>
                  <a:srgbClr val="E6AA00"/>
                </a:solidFill>
              </a:rPr>
              <a:t>injury/sprain</a:t>
            </a:r>
          </a:p>
        </p:txBody>
      </p:sp>
      <p:sp>
        <p:nvSpPr>
          <p:cNvPr id="52" name="TextBox 51">
            <a:extLst>
              <a:ext uri="{FF2B5EF4-FFF2-40B4-BE49-F238E27FC236}">
                <a16:creationId xmlns:a16="http://schemas.microsoft.com/office/drawing/2014/main" id="{922AB7DA-0D7B-4D9F-A570-8DF8D0DA7AD4}"/>
              </a:ext>
            </a:extLst>
          </p:cNvPr>
          <p:cNvSpPr txBox="1"/>
          <p:nvPr/>
        </p:nvSpPr>
        <p:spPr>
          <a:xfrm>
            <a:off x="6771587" y="3097758"/>
            <a:ext cx="1912957" cy="715581"/>
          </a:xfrm>
          <a:prstGeom prst="rect">
            <a:avLst/>
          </a:prstGeom>
          <a:noFill/>
        </p:spPr>
        <p:txBody>
          <a:bodyPr wrap="square" rtlCol="0">
            <a:spAutoFit/>
          </a:bodyPr>
          <a:lstStyle/>
          <a:p>
            <a:r>
              <a:rPr lang="en-AU" sz="1350" dirty="0">
                <a:solidFill>
                  <a:srgbClr val="9AC87A"/>
                </a:solidFill>
              </a:rPr>
              <a:t>body part</a:t>
            </a:r>
            <a:br>
              <a:rPr lang="en-AU" sz="1350" dirty="0">
                <a:solidFill>
                  <a:srgbClr val="9AC87A"/>
                </a:solidFill>
              </a:rPr>
            </a:br>
            <a:r>
              <a:rPr lang="en-AU" sz="1350" dirty="0">
                <a:solidFill>
                  <a:srgbClr val="9AC87A"/>
                </a:solidFill>
              </a:rPr>
              <a:t>body part/leg</a:t>
            </a:r>
          </a:p>
          <a:p>
            <a:r>
              <a:rPr lang="en-AU" sz="1350" dirty="0">
                <a:solidFill>
                  <a:srgbClr val="9AC87A"/>
                </a:solidFill>
              </a:rPr>
              <a:t>body part/leg/ankle</a:t>
            </a:r>
          </a:p>
        </p:txBody>
      </p:sp>
      <p:graphicFrame>
        <p:nvGraphicFramePr>
          <p:cNvPr id="53" name="Diagram 52">
            <a:extLst>
              <a:ext uri="{FF2B5EF4-FFF2-40B4-BE49-F238E27FC236}">
                <a16:creationId xmlns:a16="http://schemas.microsoft.com/office/drawing/2014/main" id="{BF203A01-062F-4D04-801B-AFE93E57F679}"/>
              </a:ext>
            </a:extLst>
          </p:cNvPr>
          <p:cNvGraphicFramePr/>
          <p:nvPr/>
        </p:nvGraphicFramePr>
        <p:xfrm>
          <a:off x="387415" y="717948"/>
          <a:ext cx="1697242" cy="3571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4" name="Content Placeholder 3">
            <a:extLst>
              <a:ext uri="{FF2B5EF4-FFF2-40B4-BE49-F238E27FC236}">
                <a16:creationId xmlns:a16="http://schemas.microsoft.com/office/drawing/2014/main" id="{5211D584-A8C6-433F-AADB-CFB68ED3149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65459" y="685079"/>
            <a:ext cx="6129338" cy="3697019"/>
          </a:xfrm>
          <a:prstGeom prst="rect">
            <a:avLst/>
          </a:prstGeom>
        </p:spPr>
      </p:pic>
      <p:pic>
        <p:nvPicPr>
          <p:cNvPr id="67" name="Picture 66" descr="Icon&#10;&#10;Description automatically generated">
            <a:extLst>
              <a:ext uri="{FF2B5EF4-FFF2-40B4-BE49-F238E27FC236}">
                <a16:creationId xmlns:a16="http://schemas.microsoft.com/office/drawing/2014/main" id="{94F3283C-91B5-45CE-82C5-87927199530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13101" y="4526784"/>
            <a:ext cx="534237" cy="534237"/>
          </a:xfrm>
          <a:prstGeom prst="rect">
            <a:avLst/>
          </a:prstGeom>
        </p:spPr>
      </p:pic>
      <p:grpSp>
        <p:nvGrpSpPr>
          <p:cNvPr id="68" name="Group 67">
            <a:extLst>
              <a:ext uri="{FF2B5EF4-FFF2-40B4-BE49-F238E27FC236}">
                <a16:creationId xmlns:a16="http://schemas.microsoft.com/office/drawing/2014/main" id="{72E0B3F2-48A1-470B-B76B-BB75A877DDB0}"/>
              </a:ext>
            </a:extLst>
          </p:cNvPr>
          <p:cNvGrpSpPr/>
          <p:nvPr/>
        </p:nvGrpSpPr>
        <p:grpSpPr>
          <a:xfrm>
            <a:off x="279463" y="4551668"/>
            <a:ext cx="2956244" cy="477930"/>
            <a:chOff x="302342" y="3256902"/>
            <a:chExt cx="2956244" cy="477930"/>
          </a:xfrm>
        </p:grpSpPr>
        <p:grpSp>
          <p:nvGrpSpPr>
            <p:cNvPr id="69" name="Group 68">
              <a:extLst>
                <a:ext uri="{FF2B5EF4-FFF2-40B4-BE49-F238E27FC236}">
                  <a16:creationId xmlns:a16="http://schemas.microsoft.com/office/drawing/2014/main" id="{55298EA9-B7BE-4EEA-AE2C-F3ACD6EF310A}"/>
                </a:ext>
              </a:extLst>
            </p:cNvPr>
            <p:cNvGrpSpPr/>
            <p:nvPr/>
          </p:nvGrpSpPr>
          <p:grpSpPr>
            <a:xfrm>
              <a:off x="302342" y="3256902"/>
              <a:ext cx="2833456" cy="477930"/>
              <a:chOff x="302342" y="3256902"/>
              <a:chExt cx="2833456" cy="477930"/>
            </a:xfrm>
          </p:grpSpPr>
          <p:grpSp>
            <p:nvGrpSpPr>
              <p:cNvPr id="71" name="Group 70">
                <a:extLst>
                  <a:ext uri="{FF2B5EF4-FFF2-40B4-BE49-F238E27FC236}">
                    <a16:creationId xmlns:a16="http://schemas.microsoft.com/office/drawing/2014/main" id="{C9DD1958-D283-4A74-9E24-4C5ACC2BEFA0}"/>
                  </a:ext>
                </a:extLst>
              </p:cNvPr>
              <p:cNvGrpSpPr/>
              <p:nvPr/>
            </p:nvGrpSpPr>
            <p:grpSpPr>
              <a:xfrm>
                <a:off x="302342" y="3256902"/>
                <a:ext cx="2833456" cy="477930"/>
                <a:chOff x="302342" y="4029398"/>
                <a:chExt cx="2833456" cy="477930"/>
              </a:xfrm>
            </p:grpSpPr>
            <p:grpSp>
              <p:nvGrpSpPr>
                <p:cNvPr id="73" name="Group 72">
                  <a:extLst>
                    <a:ext uri="{FF2B5EF4-FFF2-40B4-BE49-F238E27FC236}">
                      <a16:creationId xmlns:a16="http://schemas.microsoft.com/office/drawing/2014/main" id="{E0DBC0B9-7937-4925-9B37-62D11E546284}"/>
                    </a:ext>
                  </a:extLst>
                </p:cNvPr>
                <p:cNvGrpSpPr/>
                <p:nvPr/>
              </p:nvGrpSpPr>
              <p:grpSpPr>
                <a:xfrm>
                  <a:off x="302342" y="4029398"/>
                  <a:ext cx="2833456" cy="465320"/>
                  <a:chOff x="377765" y="4449827"/>
                  <a:chExt cx="2833456" cy="465320"/>
                </a:xfrm>
              </p:grpSpPr>
              <p:grpSp>
                <p:nvGrpSpPr>
                  <p:cNvPr id="75" name="Group 74">
                    <a:extLst>
                      <a:ext uri="{FF2B5EF4-FFF2-40B4-BE49-F238E27FC236}">
                        <a16:creationId xmlns:a16="http://schemas.microsoft.com/office/drawing/2014/main" id="{9281D7C5-0190-478A-B625-569B7C41AA8D}"/>
                      </a:ext>
                    </a:extLst>
                  </p:cNvPr>
                  <p:cNvGrpSpPr/>
                  <p:nvPr/>
                </p:nvGrpSpPr>
                <p:grpSpPr>
                  <a:xfrm>
                    <a:off x="377765" y="4482371"/>
                    <a:ext cx="2833456" cy="390301"/>
                    <a:chOff x="2160291" y="3518090"/>
                    <a:chExt cx="4580630" cy="494025"/>
                  </a:xfrm>
                </p:grpSpPr>
                <p:sp>
                  <p:nvSpPr>
                    <p:cNvPr id="77" name="Arrow: Chevron 76">
                      <a:extLst>
                        <a:ext uri="{FF2B5EF4-FFF2-40B4-BE49-F238E27FC236}">
                          <a16:creationId xmlns:a16="http://schemas.microsoft.com/office/drawing/2014/main" id="{6398AACF-819E-4702-B8A5-D687AA5A5625}"/>
                        </a:ext>
                      </a:extLst>
                    </p:cNvPr>
                    <p:cNvSpPr/>
                    <p:nvPr/>
                  </p:nvSpPr>
                  <p:spPr>
                    <a:xfrm>
                      <a:off x="435954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8" name="Arrow: Chevron 77">
                      <a:extLst>
                        <a:ext uri="{FF2B5EF4-FFF2-40B4-BE49-F238E27FC236}">
                          <a16:creationId xmlns:a16="http://schemas.microsoft.com/office/drawing/2014/main" id="{26190D42-0223-4BC3-9D86-CB05183A0DCC}"/>
                        </a:ext>
                      </a:extLst>
                    </p:cNvPr>
                    <p:cNvSpPr/>
                    <p:nvPr/>
                  </p:nvSpPr>
                  <p:spPr>
                    <a:xfrm>
                      <a:off x="5461069"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Arrow: Chevron 78">
                      <a:extLst>
                        <a:ext uri="{FF2B5EF4-FFF2-40B4-BE49-F238E27FC236}">
                          <a16:creationId xmlns:a16="http://schemas.microsoft.com/office/drawing/2014/main" id="{BEFDEB66-F3A8-46F6-851F-31853B87CFC3}"/>
                        </a:ext>
                      </a:extLst>
                    </p:cNvPr>
                    <p:cNvSpPr/>
                    <p:nvPr/>
                  </p:nvSpPr>
                  <p:spPr>
                    <a:xfrm>
                      <a:off x="3258014" y="3518090"/>
                      <a:ext cx="1279851" cy="494023"/>
                    </a:xfrm>
                    <a:prstGeom prst="chevron">
                      <a:avLst>
                        <a:gd name="adj" fmla="val 40000"/>
                      </a:avLst>
                    </a:pr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Arrow: Chevron 79">
                      <a:extLst>
                        <a:ext uri="{FF2B5EF4-FFF2-40B4-BE49-F238E27FC236}">
                          <a16:creationId xmlns:a16="http://schemas.microsoft.com/office/drawing/2014/main" id="{A13D509F-A13F-43F5-A852-2D6F3300A28E}"/>
                        </a:ext>
                      </a:extLst>
                    </p:cNvPr>
                    <p:cNvSpPr/>
                    <p:nvPr/>
                  </p:nvSpPr>
                  <p:spPr>
                    <a:xfrm>
                      <a:off x="216029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76" name="TextBox 75">
                    <a:extLst>
                      <a:ext uri="{FF2B5EF4-FFF2-40B4-BE49-F238E27FC236}">
                        <a16:creationId xmlns:a16="http://schemas.microsoft.com/office/drawing/2014/main" id="{A0C6207A-0BAE-41F4-9084-466290ED14CA}"/>
                      </a:ext>
                    </a:extLst>
                  </p:cNvPr>
                  <p:cNvSpPr txBox="1"/>
                  <p:nvPr/>
                </p:nvSpPr>
                <p:spPr>
                  <a:xfrm>
                    <a:off x="516973" y="4449827"/>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TECHNICAL LANGUAGE PROCESSING</a:t>
                    </a:r>
                  </a:p>
                </p:txBody>
              </p:sp>
            </p:grpSp>
            <p:sp>
              <p:nvSpPr>
                <p:cNvPr id="74" name="TextBox 73">
                  <a:extLst>
                    <a:ext uri="{FF2B5EF4-FFF2-40B4-BE49-F238E27FC236}">
                      <a16:creationId xmlns:a16="http://schemas.microsoft.com/office/drawing/2014/main" id="{EEDC5C1A-7AF2-4BEF-A3CB-52ADBD1C2C43}"/>
                    </a:ext>
                  </a:extLst>
                </p:cNvPr>
                <p:cNvSpPr txBox="1"/>
                <p:nvPr/>
              </p:nvSpPr>
              <p:spPr>
                <a:xfrm>
                  <a:off x="1106937" y="4042008"/>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b="1" i="1" dirty="0">
                      <a:solidFill>
                        <a:schemeClr val="bg1">
                          <a:lumMod val="95000"/>
                        </a:schemeClr>
                      </a:solidFill>
                      <a:ea typeface="+mj-ea"/>
                      <a:cs typeface="Arial" panose="020B0604020202020204" pitchFamily="34" charset="0"/>
                    </a:rPr>
                    <a:t>TEXT TO KNOWLEDGE GRARPHS</a:t>
                  </a:r>
                </a:p>
              </p:txBody>
            </p:sp>
          </p:grpSp>
          <p:sp>
            <p:nvSpPr>
              <p:cNvPr id="72" name="TextBox 71">
                <a:extLst>
                  <a:ext uri="{FF2B5EF4-FFF2-40B4-BE49-F238E27FC236}">
                    <a16:creationId xmlns:a16="http://schemas.microsoft.com/office/drawing/2014/main" id="{B10F598C-A9F6-40B5-897F-31CB5407A4C6}"/>
                  </a:ext>
                </a:extLst>
              </p:cNvPr>
              <p:cNvSpPr txBox="1"/>
              <p:nvPr/>
            </p:nvSpPr>
            <p:spPr>
              <a:xfrm>
                <a:off x="1771831" y="3332030"/>
                <a:ext cx="816507" cy="33708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OUR TOOLS &amp; SOLUTIONS</a:t>
                </a:r>
              </a:p>
            </p:txBody>
          </p:sp>
        </p:grpSp>
        <p:sp>
          <p:nvSpPr>
            <p:cNvPr id="70" name="TextBox 69">
              <a:extLst>
                <a:ext uri="{FF2B5EF4-FFF2-40B4-BE49-F238E27FC236}">
                  <a16:creationId xmlns:a16="http://schemas.microsoft.com/office/drawing/2014/main" id="{996D47B6-EA6F-470D-B6BC-3FF67DFCF097}"/>
                </a:ext>
              </a:extLst>
            </p:cNvPr>
            <p:cNvSpPr txBox="1"/>
            <p:nvPr/>
          </p:nvSpPr>
          <p:spPr>
            <a:xfrm>
              <a:off x="2442079" y="3371820"/>
              <a:ext cx="816507" cy="337080"/>
            </a:xfrm>
            <a:prstGeom prst="rect">
              <a:avLst/>
            </a:prstGeom>
            <a:noFill/>
          </p:spPr>
          <p:txBody>
            <a:bodyPr wrap="square" rtlCol="0">
              <a:spAutoFit/>
            </a:bodyPr>
            <a:lstStyle>
              <a:defPPr>
                <a:defRPr lang="en-US"/>
              </a:defPPr>
              <a:lvl1pPr marL="0" indent="0">
                <a:lnSpc>
                  <a:spcPts val="1000"/>
                </a:lnSpc>
                <a:spcBef>
                  <a:spcPts val="2400"/>
                </a:spcBef>
                <a:spcAft>
                  <a:spcPts val="1200"/>
                </a:spcAft>
                <a:tabLst>
                  <a:tab pos="179388" algn="l"/>
                </a:tabLst>
                <a:defRPr sz="600" b="1" i="1" baseline="0">
                  <a:ea typeface="+mj-ea"/>
                  <a:cs typeface="Arial" panose="020B0604020202020204" pitchFamily="34" charset="0"/>
                </a:defRPr>
              </a:lvl1pPr>
            </a:lstStyle>
            <a:p>
              <a:r>
                <a:rPr lang="en-US" b="0" dirty="0">
                  <a:solidFill>
                    <a:schemeClr val="tx1">
                      <a:lumMod val="60000"/>
                      <a:lumOff val="40000"/>
                    </a:schemeClr>
                  </a:solidFill>
                </a:rPr>
                <a:t>HUMAN-DIGITAL WORKFORCE</a:t>
              </a:r>
            </a:p>
          </p:txBody>
        </p:sp>
      </p:grpSp>
      <p:pic>
        <p:nvPicPr>
          <p:cNvPr id="4" name="Picture 3">
            <a:extLst>
              <a:ext uri="{FF2B5EF4-FFF2-40B4-BE49-F238E27FC236}">
                <a16:creationId xmlns:a16="http://schemas.microsoft.com/office/drawing/2014/main" id="{B5B4DE8F-B61B-4ECC-9F03-56506F9E5A82}"/>
              </a:ext>
            </a:extLst>
          </p:cNvPr>
          <p:cNvPicPr>
            <a:picLocks noChangeAspect="1"/>
          </p:cNvPicPr>
          <p:nvPr/>
        </p:nvPicPr>
        <p:blipFill>
          <a:blip r:embed="rId11"/>
          <a:stretch>
            <a:fillRect/>
          </a:stretch>
        </p:blipFill>
        <p:spPr>
          <a:xfrm>
            <a:off x="1864458" y="1027703"/>
            <a:ext cx="6815762" cy="2902244"/>
          </a:xfrm>
          <a:prstGeom prst="rect">
            <a:avLst/>
          </a:prstGeom>
        </p:spPr>
      </p:pic>
    </p:spTree>
    <p:extLst>
      <p:ext uri="{BB962C8B-B14F-4D97-AF65-F5344CB8AC3E}">
        <p14:creationId xmlns:p14="http://schemas.microsoft.com/office/powerpoint/2010/main" val="401323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ppt_x"/>
                                          </p:val>
                                        </p:tav>
                                        <p:tav tm="100000">
                                          <p:val>
                                            <p:strVal val="#ppt_x"/>
                                          </p:val>
                                        </p:tav>
                                      </p:tavLst>
                                    </p:anim>
                                    <p:anim calcmode="lin" valueType="num">
                                      <p:cBhvr additive="base">
                                        <p:cTn id="12" dur="500" fill="hold"/>
                                        <p:tgtEl>
                                          <p:spTgt spid="4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ppt_x"/>
                                          </p:val>
                                        </p:tav>
                                        <p:tav tm="100000">
                                          <p:val>
                                            <p:strVal val="#ppt_x"/>
                                          </p:val>
                                        </p:tav>
                                      </p:tavLst>
                                    </p:anim>
                                    <p:anim calcmode="lin" valueType="num">
                                      <p:cBhvr additive="base">
                                        <p:cTn id="24" dur="500" fill="hold"/>
                                        <p:tgtEl>
                                          <p:spTgt spid="5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4A134DA-5183-4842-A769-342F600B6C20}"/>
              </a:ext>
            </a:extLst>
          </p:cNvPr>
          <p:cNvSpPr txBox="1">
            <a:spLocks noChangeAspect="1"/>
          </p:cNvSpPr>
          <p:nvPr/>
        </p:nvSpPr>
        <p:spPr>
          <a:xfrm>
            <a:off x="377765" y="311599"/>
            <a:ext cx="8006957" cy="424997"/>
          </a:xfrm>
          <a:prstGeom prst="rect">
            <a:avLst/>
          </a:prstGeom>
        </p:spPr>
        <p:txBody>
          <a:bodyPr vert="horz" lIns="38346" tIns="19172" rIns="38346" bIns="19172" rtlCol="0" anchor="t">
            <a:noAutofit/>
          </a:bodyPr>
          <a:lstStyle>
            <a:lvl1pPr algn="r"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l"/>
            <a:r>
              <a:rPr lang="en-US" sz="1800" dirty="0">
                <a:solidFill>
                  <a:schemeClr val="accent5"/>
                </a:solidFill>
                <a:latin typeface="+mn-lt"/>
                <a:cs typeface="Arial" panose="020B0604020202020204" pitchFamily="34" charset="0"/>
              </a:rPr>
              <a:t>Annotation Tools Developed at UWA – </a:t>
            </a:r>
            <a:r>
              <a:rPr lang="en-US" sz="1800" dirty="0" err="1">
                <a:solidFill>
                  <a:schemeClr val="accent5"/>
                </a:solidFill>
                <a:latin typeface="+mn-lt"/>
                <a:cs typeface="Arial" panose="020B0604020202020204" pitchFamily="34" charset="0"/>
              </a:rPr>
              <a:t>QuickGraph</a:t>
            </a:r>
            <a:r>
              <a:rPr lang="en-US" sz="1800" dirty="0">
                <a:solidFill>
                  <a:schemeClr val="accent5"/>
                </a:solidFill>
                <a:latin typeface="+mn-lt"/>
                <a:cs typeface="Arial" panose="020B0604020202020204" pitchFamily="34" charset="0"/>
              </a:rPr>
              <a:t> and </a:t>
            </a:r>
            <a:r>
              <a:rPr lang="en-US" sz="1800" dirty="0" err="1">
                <a:solidFill>
                  <a:schemeClr val="accent5"/>
                </a:solidFill>
                <a:latin typeface="+mn-lt"/>
                <a:cs typeface="Arial" panose="020B0604020202020204" pitchFamily="34" charset="0"/>
              </a:rPr>
              <a:t>Lexiclean</a:t>
            </a:r>
            <a:endParaRPr lang="en-US" sz="1800" dirty="0">
              <a:solidFill>
                <a:schemeClr val="accent5"/>
              </a:solidFill>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63A46345-0406-48E2-B358-AD5AC34F4399}"/>
              </a:ext>
            </a:extLst>
          </p:cNvPr>
          <p:cNvCxnSpPr>
            <a:cxnSpLocks/>
          </p:cNvCxnSpPr>
          <p:nvPr/>
        </p:nvCxnSpPr>
        <p:spPr>
          <a:xfrm>
            <a:off x="377765" y="602705"/>
            <a:ext cx="618250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4D023F20-C26D-42CF-8541-EB0D9077AF8C}"/>
              </a:ext>
            </a:extLst>
          </p:cNvPr>
          <p:cNvSpPr txBox="1">
            <a:spLocks/>
          </p:cNvSpPr>
          <p:nvPr/>
        </p:nvSpPr>
        <p:spPr>
          <a:xfrm>
            <a:off x="347382" y="685035"/>
            <a:ext cx="8037340" cy="49058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tabLst/>
              <a:defRPr sz="1800" b="0" i="0" kern="1200">
                <a:solidFill>
                  <a:schemeClr val="tx1"/>
                </a:solidFill>
                <a:latin typeface="Century Gothic" panose="020B0502020202020204" pitchFamily="34" charset="0"/>
                <a:ea typeface="+mn-ea"/>
                <a:cs typeface="+mn-cs"/>
              </a:defRPr>
            </a:lvl1pPr>
            <a:lvl2pPr marL="177800" indent="0" algn="l"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Century Gothic" panose="020B0502020202020204" pitchFamily="34" charset="0"/>
                <a:ea typeface="+mn-ea"/>
                <a:cs typeface="+mn-cs"/>
              </a:defRPr>
            </a:lvl2pPr>
            <a:lvl3pPr marL="355600" indent="0" algn="l"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Century Gothic" panose="020B0502020202020204" pitchFamily="34" charset="0"/>
                <a:ea typeface="+mn-ea"/>
                <a:cs typeface="+mn-cs"/>
              </a:defRPr>
            </a:lvl3pPr>
            <a:lvl4pPr marL="533400" indent="0" algn="l"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Century Gothic" panose="020B0502020202020204" pitchFamily="34" charset="0"/>
                <a:ea typeface="+mn-ea"/>
                <a:cs typeface="+mn-cs"/>
              </a:defRPr>
            </a:lvl4pPr>
            <a:lvl5pPr marL="711200" indent="0" algn="l"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50" dirty="0">
                <a:solidFill>
                  <a:srgbClr val="A40F6C"/>
                </a:solidFill>
              </a:rPr>
              <a:t>Maintenance Work Order Processing - ARC Training Centre for Transforming Maintenance through Data Science</a:t>
            </a:r>
          </a:p>
        </p:txBody>
      </p:sp>
      <p:pic>
        <p:nvPicPr>
          <p:cNvPr id="2" name="Picture 1">
            <a:extLst>
              <a:ext uri="{FF2B5EF4-FFF2-40B4-BE49-F238E27FC236}">
                <a16:creationId xmlns:a16="http://schemas.microsoft.com/office/drawing/2014/main" id="{714E3F68-69EA-43B2-A15F-DCFAF8B6F8F2}"/>
              </a:ext>
            </a:extLst>
          </p:cNvPr>
          <p:cNvPicPr>
            <a:picLocks noChangeAspect="1"/>
          </p:cNvPicPr>
          <p:nvPr/>
        </p:nvPicPr>
        <p:blipFill>
          <a:blip r:embed="rId3"/>
          <a:stretch>
            <a:fillRect/>
          </a:stretch>
        </p:blipFill>
        <p:spPr>
          <a:xfrm>
            <a:off x="392956" y="1143774"/>
            <a:ext cx="3396024" cy="3023531"/>
          </a:xfrm>
          <a:prstGeom prst="rect">
            <a:avLst/>
          </a:prstGeom>
        </p:spPr>
      </p:pic>
      <p:pic>
        <p:nvPicPr>
          <p:cNvPr id="3" name="Picture 2">
            <a:extLst>
              <a:ext uri="{FF2B5EF4-FFF2-40B4-BE49-F238E27FC236}">
                <a16:creationId xmlns:a16="http://schemas.microsoft.com/office/drawing/2014/main" id="{922E220A-3905-4577-9D16-42395F8C6EC8}"/>
              </a:ext>
            </a:extLst>
          </p:cNvPr>
          <p:cNvPicPr>
            <a:picLocks noChangeAspect="1"/>
          </p:cNvPicPr>
          <p:nvPr/>
        </p:nvPicPr>
        <p:blipFill>
          <a:blip r:embed="rId4"/>
          <a:stretch>
            <a:fillRect/>
          </a:stretch>
        </p:blipFill>
        <p:spPr>
          <a:xfrm>
            <a:off x="4172116" y="1134836"/>
            <a:ext cx="3234416" cy="3010346"/>
          </a:xfrm>
          <a:prstGeom prst="rect">
            <a:avLst/>
          </a:prstGeom>
        </p:spPr>
      </p:pic>
      <p:sp>
        <p:nvSpPr>
          <p:cNvPr id="4" name="Rectangle 3">
            <a:extLst>
              <a:ext uri="{FF2B5EF4-FFF2-40B4-BE49-F238E27FC236}">
                <a16:creationId xmlns:a16="http://schemas.microsoft.com/office/drawing/2014/main" id="{BCFA57E3-6D25-4408-92AA-A0A01F78EBAD}"/>
              </a:ext>
            </a:extLst>
          </p:cNvPr>
          <p:cNvSpPr/>
          <p:nvPr/>
        </p:nvSpPr>
        <p:spPr>
          <a:xfrm>
            <a:off x="4576264" y="4593633"/>
            <a:ext cx="3968003" cy="369332"/>
          </a:xfrm>
          <a:prstGeom prst="rect">
            <a:avLst/>
          </a:prstGeom>
        </p:spPr>
        <p:txBody>
          <a:bodyPr wrap="square">
            <a:spAutoFit/>
          </a:bodyPr>
          <a:lstStyle/>
          <a:p>
            <a:r>
              <a:rPr lang="en-AU" sz="900"/>
              <a:t>Demos Available at: </a:t>
            </a:r>
            <a:r>
              <a:rPr lang="en-AU" sz="900">
                <a:hlinkClick r:id="rId5"/>
              </a:rPr>
              <a:t>https://nlp-tlp.org/</a:t>
            </a:r>
            <a:endParaRPr lang="en-AU" sz="900"/>
          </a:p>
          <a:p>
            <a:r>
              <a:rPr lang="en-AU" sz="900"/>
              <a:t>By PhD Student: Tyler Bikaun</a:t>
            </a:r>
            <a:endParaRPr lang="en-AU" sz="900" dirty="0"/>
          </a:p>
        </p:txBody>
      </p:sp>
      <p:sp>
        <p:nvSpPr>
          <p:cNvPr id="5" name="Rectangle 4">
            <a:extLst>
              <a:ext uri="{FF2B5EF4-FFF2-40B4-BE49-F238E27FC236}">
                <a16:creationId xmlns:a16="http://schemas.microsoft.com/office/drawing/2014/main" id="{BE3DEBF6-82E2-468A-84CB-58BC9AB8767E}"/>
              </a:ext>
            </a:extLst>
          </p:cNvPr>
          <p:cNvSpPr/>
          <p:nvPr/>
        </p:nvSpPr>
        <p:spPr>
          <a:xfrm>
            <a:off x="4626824" y="4233353"/>
            <a:ext cx="2403139" cy="300082"/>
          </a:xfrm>
          <a:prstGeom prst="rect">
            <a:avLst/>
          </a:prstGeom>
        </p:spPr>
        <p:txBody>
          <a:bodyPr wrap="square">
            <a:spAutoFit/>
          </a:bodyPr>
          <a:lstStyle/>
          <a:p>
            <a:r>
              <a:rPr lang="en-AU" sz="1350" dirty="0" err="1"/>
              <a:t>QuickGraph</a:t>
            </a:r>
            <a:endParaRPr lang="en-AU" sz="1350" dirty="0"/>
          </a:p>
        </p:txBody>
      </p:sp>
      <p:sp>
        <p:nvSpPr>
          <p:cNvPr id="26" name="Rectangle 25">
            <a:extLst>
              <a:ext uri="{FF2B5EF4-FFF2-40B4-BE49-F238E27FC236}">
                <a16:creationId xmlns:a16="http://schemas.microsoft.com/office/drawing/2014/main" id="{F98CDA40-4C6E-464A-9554-6AF7AD0EA9CD}"/>
              </a:ext>
            </a:extLst>
          </p:cNvPr>
          <p:cNvSpPr/>
          <p:nvPr/>
        </p:nvSpPr>
        <p:spPr>
          <a:xfrm>
            <a:off x="1404496" y="4181466"/>
            <a:ext cx="2403139" cy="300082"/>
          </a:xfrm>
          <a:prstGeom prst="rect">
            <a:avLst/>
          </a:prstGeom>
        </p:spPr>
        <p:txBody>
          <a:bodyPr wrap="square">
            <a:spAutoFit/>
          </a:bodyPr>
          <a:lstStyle/>
          <a:p>
            <a:r>
              <a:rPr lang="en-AU" sz="1350" dirty="0" err="1"/>
              <a:t>LexiClean</a:t>
            </a:r>
            <a:endParaRPr lang="en-AU" sz="1350" dirty="0"/>
          </a:p>
        </p:txBody>
      </p:sp>
      <p:grpSp>
        <p:nvGrpSpPr>
          <p:cNvPr id="27" name="Group 26">
            <a:extLst>
              <a:ext uri="{FF2B5EF4-FFF2-40B4-BE49-F238E27FC236}">
                <a16:creationId xmlns:a16="http://schemas.microsoft.com/office/drawing/2014/main" id="{5686469B-656B-4B36-AF6D-962D0E0844B6}"/>
              </a:ext>
            </a:extLst>
          </p:cNvPr>
          <p:cNvGrpSpPr/>
          <p:nvPr/>
        </p:nvGrpSpPr>
        <p:grpSpPr>
          <a:xfrm>
            <a:off x="279463" y="4551668"/>
            <a:ext cx="2956244" cy="477931"/>
            <a:chOff x="302342" y="3256902"/>
            <a:chExt cx="2956244" cy="477931"/>
          </a:xfrm>
        </p:grpSpPr>
        <p:grpSp>
          <p:nvGrpSpPr>
            <p:cNvPr id="29" name="Group 28">
              <a:extLst>
                <a:ext uri="{FF2B5EF4-FFF2-40B4-BE49-F238E27FC236}">
                  <a16:creationId xmlns:a16="http://schemas.microsoft.com/office/drawing/2014/main" id="{C7ADC6E6-67D0-4E92-98D5-E7D3406916E7}"/>
                </a:ext>
              </a:extLst>
            </p:cNvPr>
            <p:cNvGrpSpPr/>
            <p:nvPr/>
          </p:nvGrpSpPr>
          <p:grpSpPr>
            <a:xfrm>
              <a:off x="302342" y="3256902"/>
              <a:ext cx="2833456" cy="477931"/>
              <a:chOff x="302342" y="3256902"/>
              <a:chExt cx="2833456" cy="477931"/>
            </a:xfrm>
          </p:grpSpPr>
          <p:grpSp>
            <p:nvGrpSpPr>
              <p:cNvPr id="44" name="Group 43">
                <a:extLst>
                  <a:ext uri="{FF2B5EF4-FFF2-40B4-BE49-F238E27FC236}">
                    <a16:creationId xmlns:a16="http://schemas.microsoft.com/office/drawing/2014/main" id="{5BF72538-3EB1-4075-ADD8-BE76BBB19AEB}"/>
                  </a:ext>
                </a:extLst>
              </p:cNvPr>
              <p:cNvGrpSpPr/>
              <p:nvPr/>
            </p:nvGrpSpPr>
            <p:grpSpPr>
              <a:xfrm>
                <a:off x="302342" y="3256902"/>
                <a:ext cx="2833456" cy="477931"/>
                <a:chOff x="302342" y="4029398"/>
                <a:chExt cx="2833456" cy="477931"/>
              </a:xfrm>
            </p:grpSpPr>
            <p:grpSp>
              <p:nvGrpSpPr>
                <p:cNvPr id="47" name="Group 46">
                  <a:extLst>
                    <a:ext uri="{FF2B5EF4-FFF2-40B4-BE49-F238E27FC236}">
                      <a16:creationId xmlns:a16="http://schemas.microsoft.com/office/drawing/2014/main" id="{2C3CEDD1-9F2D-406C-BDEB-2B7C03018E91}"/>
                    </a:ext>
                  </a:extLst>
                </p:cNvPr>
                <p:cNvGrpSpPr/>
                <p:nvPr/>
              </p:nvGrpSpPr>
              <p:grpSpPr>
                <a:xfrm>
                  <a:off x="302342" y="4029398"/>
                  <a:ext cx="2833456" cy="465320"/>
                  <a:chOff x="377765" y="4449827"/>
                  <a:chExt cx="2833456" cy="465320"/>
                </a:xfrm>
              </p:grpSpPr>
              <p:grpSp>
                <p:nvGrpSpPr>
                  <p:cNvPr id="49" name="Group 48">
                    <a:extLst>
                      <a:ext uri="{FF2B5EF4-FFF2-40B4-BE49-F238E27FC236}">
                        <a16:creationId xmlns:a16="http://schemas.microsoft.com/office/drawing/2014/main" id="{FEC3015E-BE16-4ADB-A624-67AF867E2B0E}"/>
                      </a:ext>
                    </a:extLst>
                  </p:cNvPr>
                  <p:cNvGrpSpPr/>
                  <p:nvPr/>
                </p:nvGrpSpPr>
                <p:grpSpPr>
                  <a:xfrm>
                    <a:off x="377765" y="4482371"/>
                    <a:ext cx="2833456" cy="390301"/>
                    <a:chOff x="2160291" y="3518090"/>
                    <a:chExt cx="4580630" cy="494025"/>
                  </a:xfrm>
                </p:grpSpPr>
                <p:sp>
                  <p:nvSpPr>
                    <p:cNvPr id="51" name="Arrow: Chevron 50">
                      <a:extLst>
                        <a:ext uri="{FF2B5EF4-FFF2-40B4-BE49-F238E27FC236}">
                          <a16:creationId xmlns:a16="http://schemas.microsoft.com/office/drawing/2014/main" id="{2F21A5CF-D458-4962-9542-BC44D77DE08B}"/>
                        </a:ext>
                      </a:extLst>
                    </p:cNvPr>
                    <p:cNvSpPr/>
                    <p:nvPr/>
                  </p:nvSpPr>
                  <p:spPr>
                    <a:xfrm>
                      <a:off x="4359541" y="3518092"/>
                      <a:ext cx="1279852" cy="494023"/>
                    </a:xfrm>
                    <a:prstGeom prst="chevron">
                      <a:avLst>
                        <a:gd name="adj" fmla="val 40000"/>
                      </a:avLst>
                    </a:pr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Arrow: Chevron 51">
                      <a:extLst>
                        <a:ext uri="{FF2B5EF4-FFF2-40B4-BE49-F238E27FC236}">
                          <a16:creationId xmlns:a16="http://schemas.microsoft.com/office/drawing/2014/main" id="{0F408D8C-BE64-47AB-B4DF-501AD7D91163}"/>
                        </a:ext>
                      </a:extLst>
                    </p:cNvPr>
                    <p:cNvSpPr/>
                    <p:nvPr/>
                  </p:nvSpPr>
                  <p:spPr>
                    <a:xfrm>
                      <a:off x="5461069"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Arrow: Chevron 52">
                      <a:extLst>
                        <a:ext uri="{FF2B5EF4-FFF2-40B4-BE49-F238E27FC236}">
                          <a16:creationId xmlns:a16="http://schemas.microsoft.com/office/drawing/2014/main" id="{4D6FCC99-37C3-4D79-8D7E-F3D761B5FDE0}"/>
                        </a:ext>
                      </a:extLst>
                    </p:cNvPr>
                    <p:cNvSpPr/>
                    <p:nvPr/>
                  </p:nvSpPr>
                  <p:spPr>
                    <a:xfrm>
                      <a:off x="3258014" y="3518090"/>
                      <a:ext cx="1279851"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Arrow: Chevron 53">
                      <a:extLst>
                        <a:ext uri="{FF2B5EF4-FFF2-40B4-BE49-F238E27FC236}">
                          <a16:creationId xmlns:a16="http://schemas.microsoft.com/office/drawing/2014/main" id="{765CD9BA-5810-49AB-8008-0983AB4F5E59}"/>
                        </a:ext>
                      </a:extLst>
                    </p:cNvPr>
                    <p:cNvSpPr/>
                    <p:nvPr/>
                  </p:nvSpPr>
                  <p:spPr>
                    <a:xfrm>
                      <a:off x="216029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50" name="TextBox 49">
                    <a:extLst>
                      <a:ext uri="{FF2B5EF4-FFF2-40B4-BE49-F238E27FC236}">
                        <a16:creationId xmlns:a16="http://schemas.microsoft.com/office/drawing/2014/main" id="{DEE9E4A5-191B-44E8-9485-129BA20A6D51}"/>
                      </a:ext>
                    </a:extLst>
                  </p:cNvPr>
                  <p:cNvSpPr txBox="1"/>
                  <p:nvPr/>
                </p:nvSpPr>
                <p:spPr>
                  <a:xfrm>
                    <a:off x="516973" y="4449827"/>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TECHNICAL LANGUAGE PROCESSING</a:t>
                    </a:r>
                  </a:p>
                </p:txBody>
              </p:sp>
            </p:grpSp>
            <p:sp>
              <p:nvSpPr>
                <p:cNvPr id="48" name="TextBox 47">
                  <a:extLst>
                    <a:ext uri="{FF2B5EF4-FFF2-40B4-BE49-F238E27FC236}">
                      <a16:creationId xmlns:a16="http://schemas.microsoft.com/office/drawing/2014/main" id="{D4A6B1C0-7DC3-40AD-BBB0-C3F4544867E3}"/>
                    </a:ext>
                  </a:extLst>
                </p:cNvPr>
                <p:cNvSpPr txBox="1"/>
                <p:nvPr/>
              </p:nvSpPr>
              <p:spPr>
                <a:xfrm>
                  <a:off x="1122926" y="4042009"/>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TEXT TO KNOWLEDGE GRARPHS</a:t>
                  </a:r>
                </a:p>
              </p:txBody>
            </p:sp>
          </p:grpSp>
          <p:sp>
            <p:nvSpPr>
              <p:cNvPr id="45" name="TextBox 44">
                <a:extLst>
                  <a:ext uri="{FF2B5EF4-FFF2-40B4-BE49-F238E27FC236}">
                    <a16:creationId xmlns:a16="http://schemas.microsoft.com/office/drawing/2014/main" id="{92924108-4F56-4D18-ACC3-BA3CDC3B9F76}"/>
                  </a:ext>
                </a:extLst>
              </p:cNvPr>
              <p:cNvSpPr txBox="1"/>
              <p:nvPr/>
            </p:nvSpPr>
            <p:spPr>
              <a:xfrm>
                <a:off x="1771831" y="3332030"/>
                <a:ext cx="816507" cy="33708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b="1" i="1" dirty="0">
                    <a:solidFill>
                      <a:schemeClr val="bg1">
                        <a:lumMod val="95000"/>
                      </a:schemeClr>
                    </a:solidFill>
                    <a:ea typeface="+mj-ea"/>
                    <a:cs typeface="Arial" panose="020B0604020202020204" pitchFamily="34" charset="0"/>
                  </a:rPr>
                  <a:t>OUR TOOLS &amp; SOLUTIONS</a:t>
                </a:r>
              </a:p>
            </p:txBody>
          </p:sp>
        </p:grpSp>
        <p:sp>
          <p:nvSpPr>
            <p:cNvPr id="43" name="TextBox 42">
              <a:extLst>
                <a:ext uri="{FF2B5EF4-FFF2-40B4-BE49-F238E27FC236}">
                  <a16:creationId xmlns:a16="http://schemas.microsoft.com/office/drawing/2014/main" id="{30B0BC84-E464-45C0-87FF-011864B61528}"/>
                </a:ext>
              </a:extLst>
            </p:cNvPr>
            <p:cNvSpPr txBox="1"/>
            <p:nvPr/>
          </p:nvSpPr>
          <p:spPr>
            <a:xfrm>
              <a:off x="2442079" y="3371820"/>
              <a:ext cx="816507" cy="337080"/>
            </a:xfrm>
            <a:prstGeom prst="rect">
              <a:avLst/>
            </a:prstGeom>
            <a:noFill/>
          </p:spPr>
          <p:txBody>
            <a:bodyPr wrap="square" rtlCol="0">
              <a:spAutoFit/>
            </a:bodyPr>
            <a:lstStyle>
              <a:defPPr>
                <a:defRPr lang="en-US"/>
              </a:defPPr>
              <a:lvl1pPr marL="0" indent="0">
                <a:lnSpc>
                  <a:spcPts val="1000"/>
                </a:lnSpc>
                <a:spcBef>
                  <a:spcPts val="2400"/>
                </a:spcBef>
                <a:spcAft>
                  <a:spcPts val="1200"/>
                </a:spcAft>
                <a:tabLst>
                  <a:tab pos="179388" algn="l"/>
                </a:tabLst>
                <a:defRPr sz="600" b="1" i="1" baseline="0">
                  <a:ea typeface="+mj-ea"/>
                  <a:cs typeface="Arial" panose="020B0604020202020204" pitchFamily="34" charset="0"/>
                </a:defRPr>
              </a:lvl1pPr>
            </a:lstStyle>
            <a:p>
              <a:r>
                <a:rPr lang="en-US" b="0" dirty="0">
                  <a:solidFill>
                    <a:schemeClr val="tx1">
                      <a:lumMod val="60000"/>
                      <a:lumOff val="40000"/>
                    </a:schemeClr>
                  </a:solidFill>
                </a:rPr>
                <a:t>HUMAN-DIGITAL WORKFORCE</a:t>
              </a:r>
            </a:p>
          </p:txBody>
        </p:sp>
      </p:grpSp>
      <p:pic>
        <p:nvPicPr>
          <p:cNvPr id="55" name="Picture 54" descr="Icon&#10;&#10;Description automatically generated">
            <a:extLst>
              <a:ext uri="{FF2B5EF4-FFF2-40B4-BE49-F238E27FC236}">
                <a16:creationId xmlns:a16="http://schemas.microsoft.com/office/drawing/2014/main" id="{1F598E5F-5F71-4F0D-980D-866DD238E3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13101" y="4526784"/>
            <a:ext cx="534237" cy="534237"/>
          </a:xfrm>
          <a:prstGeom prst="rect">
            <a:avLst/>
          </a:prstGeom>
        </p:spPr>
      </p:pic>
      <p:sp>
        <p:nvSpPr>
          <p:cNvPr id="6" name="Rectangle 5">
            <a:extLst>
              <a:ext uri="{FF2B5EF4-FFF2-40B4-BE49-F238E27FC236}">
                <a16:creationId xmlns:a16="http://schemas.microsoft.com/office/drawing/2014/main" id="{C075FC10-11D6-4CE2-9D19-845788B7173D}"/>
              </a:ext>
            </a:extLst>
          </p:cNvPr>
          <p:cNvSpPr/>
          <p:nvPr/>
        </p:nvSpPr>
        <p:spPr>
          <a:xfrm>
            <a:off x="372652" y="1097422"/>
            <a:ext cx="7986800" cy="34469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pic>
        <p:nvPicPr>
          <p:cNvPr id="1026" name="Picture 2" descr="image">
            <a:extLst>
              <a:ext uri="{FF2B5EF4-FFF2-40B4-BE49-F238E27FC236}">
                <a16:creationId xmlns:a16="http://schemas.microsoft.com/office/drawing/2014/main" id="{6918A2B4-0D94-42A3-AA19-A3B35C5730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4038" y="1254076"/>
            <a:ext cx="5077210" cy="323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1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p:bldP spid="26"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042687-A770-C0FA-8A3B-2A402FB1B79B}"/>
              </a:ext>
            </a:extLst>
          </p:cNvPr>
          <p:cNvSpPr/>
          <p:nvPr/>
        </p:nvSpPr>
        <p:spPr bwMode="auto">
          <a:xfrm>
            <a:off x="377764" y="671864"/>
            <a:ext cx="1497570" cy="3634223"/>
          </a:xfrm>
          <a:prstGeom prst="rect">
            <a:avLst/>
          </a:prstGeom>
          <a:solidFill>
            <a:schemeClr val="bg1">
              <a:lumMod val="85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fontAlgn="base">
              <a:spcBef>
                <a:spcPct val="0"/>
              </a:spcBef>
              <a:spcAft>
                <a:spcPct val="0"/>
              </a:spcAft>
            </a:pPr>
            <a:endParaRPr lang="en-US" baseline="-25000">
              <a:latin typeface="Arial" charset="0"/>
            </a:endParaRPr>
          </a:p>
        </p:txBody>
      </p:sp>
      <p:sp>
        <p:nvSpPr>
          <p:cNvPr id="7" name="Title Placeholder 1">
            <a:extLst>
              <a:ext uri="{FF2B5EF4-FFF2-40B4-BE49-F238E27FC236}">
                <a16:creationId xmlns:a16="http://schemas.microsoft.com/office/drawing/2014/main" id="{74A134DA-5183-4842-A769-342F600B6C20}"/>
              </a:ext>
            </a:extLst>
          </p:cNvPr>
          <p:cNvSpPr txBox="1">
            <a:spLocks noChangeAspect="1"/>
          </p:cNvSpPr>
          <p:nvPr/>
        </p:nvSpPr>
        <p:spPr>
          <a:xfrm>
            <a:off x="377765" y="303066"/>
            <a:ext cx="5654326" cy="424997"/>
          </a:xfrm>
          <a:prstGeom prst="rect">
            <a:avLst/>
          </a:prstGeom>
        </p:spPr>
        <p:txBody>
          <a:bodyPr vert="horz" lIns="38346" tIns="19172" rIns="38346" bIns="19172" rtlCol="0" anchor="t">
            <a:noAutofit/>
          </a:bodyPr>
          <a:lstStyle>
            <a:lvl1pPr algn="r"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l"/>
            <a:r>
              <a:rPr lang="en-US" sz="1800" dirty="0">
                <a:latin typeface="+mn-lt"/>
                <a:cs typeface="Arial" panose="020B0604020202020204" pitchFamily="34" charset="0"/>
              </a:rPr>
              <a:t>Award Winning NLP &amp; KG Solutions</a:t>
            </a:r>
            <a:endParaRPr lang="en-US" sz="1800" dirty="0">
              <a:solidFill>
                <a:schemeClr val="accent5"/>
              </a:solidFill>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63A46345-0406-48E2-B358-AD5AC34F4399}"/>
              </a:ext>
            </a:extLst>
          </p:cNvPr>
          <p:cNvCxnSpPr>
            <a:cxnSpLocks/>
          </p:cNvCxnSpPr>
          <p:nvPr/>
        </p:nvCxnSpPr>
        <p:spPr>
          <a:xfrm>
            <a:off x="377765" y="602705"/>
            <a:ext cx="618250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shape&#10;&#10;Description automatically generated">
            <a:extLst>
              <a:ext uri="{FF2B5EF4-FFF2-40B4-BE49-F238E27FC236}">
                <a16:creationId xmlns:a16="http://schemas.microsoft.com/office/drawing/2014/main" id="{DA28B0D7-502D-4679-4DB0-DB8FD67EF3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7785" y="708140"/>
            <a:ext cx="1423669" cy="538164"/>
          </a:xfrm>
          <a:prstGeom prst="rect">
            <a:avLst/>
          </a:prstGeom>
        </p:spPr>
      </p:pic>
      <p:sp>
        <p:nvSpPr>
          <p:cNvPr id="29" name="Content Placeholder 4">
            <a:extLst>
              <a:ext uri="{FF2B5EF4-FFF2-40B4-BE49-F238E27FC236}">
                <a16:creationId xmlns:a16="http://schemas.microsoft.com/office/drawing/2014/main" id="{058D285E-E1D2-9602-CC91-4076811BD063}"/>
              </a:ext>
            </a:extLst>
          </p:cNvPr>
          <p:cNvSpPr txBox="1">
            <a:spLocks/>
          </p:cNvSpPr>
          <p:nvPr/>
        </p:nvSpPr>
        <p:spPr bwMode="auto">
          <a:xfrm>
            <a:off x="3880877" y="4395867"/>
            <a:ext cx="5062587" cy="572406"/>
          </a:xfrm>
          <a:prstGeom prst="rect">
            <a:avLst/>
          </a:prstGeom>
          <a:noFill/>
          <a:ln w="9525">
            <a:solidFill>
              <a:schemeClr val="accent1"/>
            </a:solidFill>
            <a:prstDash val="sysDash"/>
            <a:miter lim="800000"/>
            <a:headEnd/>
            <a:tailEnd/>
          </a:ln>
        </p:spPr>
        <p:txBody>
          <a:bodyPr vert="horz" wrap="square" lIns="91440" tIns="45720" rIns="91440" bIns="45720" numCol="1" anchor="t" anchorCtr="0" compatLnSpc="1">
            <a:prstTxWarp prst="textNoShape">
              <a:avLst/>
            </a:prstTxWarp>
            <a:noAutofit/>
          </a:bodyPr>
          <a:lstStyle>
            <a:lvl1pPr marL="257175" indent="-257175" algn="l" rtl="0" eaLnBrk="1" fontAlgn="base" hangingPunct="1">
              <a:spcBef>
                <a:spcPct val="20000"/>
              </a:spcBef>
              <a:spcAft>
                <a:spcPct val="0"/>
              </a:spcAft>
              <a:buFont typeface="Wingdings" pitchFamily="2" charset="2"/>
              <a:buNone/>
              <a:defRPr sz="1350" b="1">
                <a:solidFill>
                  <a:srgbClr val="333335"/>
                </a:solidFill>
                <a:latin typeface="+mn-lt"/>
                <a:ea typeface="+mn-ea"/>
                <a:cs typeface="+mn-cs"/>
              </a:defRPr>
            </a:lvl1pPr>
            <a:lvl2pPr marL="557213" indent="-214313" algn="l" rtl="0" eaLnBrk="1" fontAlgn="base" hangingPunct="1">
              <a:spcBef>
                <a:spcPct val="20000"/>
              </a:spcBef>
              <a:spcAft>
                <a:spcPct val="0"/>
              </a:spcAft>
              <a:buChar char="–"/>
              <a:defRPr sz="2100">
                <a:solidFill>
                  <a:srgbClr val="284B53"/>
                </a:solidFill>
                <a:latin typeface="+mn-lt"/>
              </a:defRPr>
            </a:lvl2pPr>
            <a:lvl3pPr marL="857250" indent="-171450" algn="l" rtl="0" eaLnBrk="1" fontAlgn="base" hangingPunct="1">
              <a:spcBef>
                <a:spcPct val="20000"/>
              </a:spcBef>
              <a:spcAft>
                <a:spcPct val="0"/>
              </a:spcAft>
              <a:buFont typeface="Wingdings" pitchFamily="2" charset="2"/>
              <a:buChar char="§"/>
              <a:defRPr sz="1350">
                <a:solidFill>
                  <a:srgbClr val="333335"/>
                </a:solidFill>
                <a:latin typeface="+mn-lt"/>
              </a:defRPr>
            </a:lvl3pPr>
            <a:lvl4pPr marL="1200150" indent="-171450" algn="l" rtl="0" eaLnBrk="1" fontAlgn="base" hangingPunct="1">
              <a:spcBef>
                <a:spcPct val="20000"/>
              </a:spcBef>
              <a:spcAft>
                <a:spcPct val="0"/>
              </a:spcAft>
              <a:buChar char="–"/>
              <a:defRPr sz="1200">
                <a:solidFill>
                  <a:srgbClr val="333335"/>
                </a:solidFill>
                <a:latin typeface="+mn-lt"/>
              </a:defRPr>
            </a:lvl4pPr>
            <a:lvl5pPr marL="1543050" indent="-171450" algn="l" rtl="0" eaLnBrk="1" fontAlgn="base" hangingPunct="1">
              <a:spcBef>
                <a:spcPct val="20000"/>
              </a:spcBef>
              <a:spcAft>
                <a:spcPct val="0"/>
              </a:spcAft>
              <a:buChar char="»"/>
              <a:defRPr sz="1500">
                <a:solidFill>
                  <a:srgbClr val="284B53"/>
                </a:solidFill>
                <a:latin typeface="+mn-lt"/>
              </a:defRPr>
            </a:lvl5pPr>
            <a:lvl6pPr marL="1885950" indent="-171450" algn="l" rtl="0" eaLnBrk="1" fontAlgn="base" hangingPunct="1">
              <a:spcBef>
                <a:spcPct val="20000"/>
              </a:spcBef>
              <a:spcAft>
                <a:spcPct val="0"/>
              </a:spcAft>
              <a:buChar char="»"/>
              <a:defRPr sz="1500">
                <a:solidFill>
                  <a:srgbClr val="284B53"/>
                </a:solidFill>
                <a:latin typeface="+mn-lt"/>
              </a:defRPr>
            </a:lvl6pPr>
            <a:lvl7pPr marL="2228850" indent="-171450" algn="l" rtl="0" eaLnBrk="1" fontAlgn="base" hangingPunct="1">
              <a:spcBef>
                <a:spcPct val="20000"/>
              </a:spcBef>
              <a:spcAft>
                <a:spcPct val="0"/>
              </a:spcAft>
              <a:buChar char="»"/>
              <a:defRPr sz="1500">
                <a:solidFill>
                  <a:srgbClr val="284B53"/>
                </a:solidFill>
                <a:latin typeface="+mn-lt"/>
              </a:defRPr>
            </a:lvl7pPr>
            <a:lvl8pPr marL="2571750" indent="-171450" algn="l" rtl="0" eaLnBrk="1" fontAlgn="base" hangingPunct="1">
              <a:spcBef>
                <a:spcPct val="20000"/>
              </a:spcBef>
              <a:spcAft>
                <a:spcPct val="0"/>
              </a:spcAft>
              <a:buChar char="»"/>
              <a:defRPr sz="1500">
                <a:solidFill>
                  <a:srgbClr val="284B53"/>
                </a:solidFill>
                <a:latin typeface="+mn-lt"/>
              </a:defRPr>
            </a:lvl8pPr>
            <a:lvl9pPr marL="2914650" indent="-171450" algn="l" rtl="0" eaLnBrk="1" fontAlgn="base" hangingPunct="1">
              <a:spcBef>
                <a:spcPct val="20000"/>
              </a:spcBef>
              <a:spcAft>
                <a:spcPct val="0"/>
              </a:spcAft>
              <a:buChar char="»"/>
              <a:defRPr sz="1500">
                <a:solidFill>
                  <a:srgbClr val="284B53"/>
                </a:solidFill>
                <a:latin typeface="+mn-lt"/>
              </a:defRPr>
            </a:lvl9pPr>
          </a:lstStyle>
          <a:p>
            <a:pPr>
              <a:lnSpc>
                <a:spcPts val="1800"/>
              </a:lnSpc>
              <a:spcBef>
                <a:spcPts val="600"/>
              </a:spcBef>
              <a:tabLst>
                <a:tab pos="1601748" algn="l"/>
              </a:tabLst>
            </a:pPr>
            <a:r>
              <a:rPr lang="en-US" sz="1200">
                <a:solidFill>
                  <a:schemeClr val="tx1"/>
                </a:solidFill>
                <a:latin typeface="Calibri" panose="020F0502020204030204" pitchFamily="34" charset="0"/>
                <a:cs typeface="Calibri" panose="020F0502020204030204" pitchFamily="34" charset="0"/>
              </a:rPr>
              <a:t>UWA Natural Language and Technical Language Processing Group</a:t>
            </a:r>
            <a:r>
              <a:rPr lang="en-US" sz="1400" b="0">
                <a:solidFill>
                  <a:schemeClr val="tx1"/>
                </a:solidFill>
                <a:latin typeface="Calibri" panose="020F0502020204030204" pitchFamily="34" charset="0"/>
                <a:cs typeface="Calibri" panose="020F0502020204030204" pitchFamily="34" charset="0"/>
              </a:rPr>
              <a:t>	</a:t>
            </a:r>
          </a:p>
          <a:p>
            <a:pPr>
              <a:lnSpc>
                <a:spcPts val="1800"/>
              </a:lnSpc>
              <a:spcBef>
                <a:spcPts val="600"/>
              </a:spcBef>
              <a:tabLst>
                <a:tab pos="1601748" algn="l"/>
              </a:tabLst>
            </a:pPr>
            <a:r>
              <a:rPr lang="en-US" sz="1400" b="0">
                <a:solidFill>
                  <a:schemeClr val="tx1"/>
                </a:solidFill>
                <a:latin typeface="Calibri" panose="020F0502020204030204" pitchFamily="34" charset="0"/>
                <a:cs typeface="Calibri" panose="020F0502020204030204" pitchFamily="34" charset="0"/>
                <a:hlinkClick r:id="rId4"/>
              </a:rPr>
              <a:t>https://nlp-tlp.org</a:t>
            </a:r>
            <a:endParaRPr lang="en-US" sz="1400" b="0">
              <a:solidFill>
                <a:schemeClr val="tx1"/>
              </a:solidFill>
              <a:latin typeface="Calibri" panose="020F0502020204030204" pitchFamily="34" charset="0"/>
              <a:cs typeface="Calibri" panose="020F0502020204030204" pitchFamily="34" charset="0"/>
            </a:endParaRPr>
          </a:p>
          <a:p>
            <a:pPr>
              <a:lnSpc>
                <a:spcPts val="1800"/>
              </a:lnSpc>
              <a:spcBef>
                <a:spcPts val="600"/>
              </a:spcBef>
              <a:tabLst>
                <a:tab pos="1601748" algn="l"/>
              </a:tabLst>
            </a:pPr>
            <a:endParaRPr lang="en-US" sz="1400" b="0">
              <a:solidFill>
                <a:schemeClr val="tx1"/>
              </a:solidFill>
              <a:latin typeface="Calibri" panose="020F0502020204030204" pitchFamily="34" charset="0"/>
              <a:cs typeface="Calibri" panose="020F0502020204030204" pitchFamily="34" charset="0"/>
            </a:endParaRPr>
          </a:p>
        </p:txBody>
      </p:sp>
      <p:pic>
        <p:nvPicPr>
          <p:cNvPr id="6" name="Picture 5" descr="Diagram&#10;&#10;Description automatically generated">
            <a:extLst>
              <a:ext uri="{FF2B5EF4-FFF2-40B4-BE49-F238E27FC236}">
                <a16:creationId xmlns:a16="http://schemas.microsoft.com/office/drawing/2014/main" id="{7234729B-7BC8-473D-8EB9-FC39C4E844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521" y="767813"/>
            <a:ext cx="3470129" cy="3039529"/>
          </a:xfrm>
          <a:prstGeom prst="rect">
            <a:avLst/>
          </a:prstGeom>
        </p:spPr>
      </p:pic>
      <p:pic>
        <p:nvPicPr>
          <p:cNvPr id="10" name="Picture 9" descr="Chart, bubble chart&#10;&#10;Description automatically generated">
            <a:extLst>
              <a:ext uri="{FF2B5EF4-FFF2-40B4-BE49-F238E27FC236}">
                <a16:creationId xmlns:a16="http://schemas.microsoft.com/office/drawing/2014/main" id="{FFC03575-3F74-4F79-907B-F757E86409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2825" y="1299446"/>
            <a:ext cx="4663412" cy="2723310"/>
          </a:xfrm>
          <a:prstGeom prst="rect">
            <a:avLst/>
          </a:prstGeom>
        </p:spPr>
      </p:pic>
      <p:pic>
        <p:nvPicPr>
          <p:cNvPr id="13" name="Picture 12" descr="Icon&#10;&#10;Description automatically generated">
            <a:extLst>
              <a:ext uri="{FF2B5EF4-FFF2-40B4-BE49-F238E27FC236}">
                <a16:creationId xmlns:a16="http://schemas.microsoft.com/office/drawing/2014/main" id="{BE22E0EB-D91E-4786-8C01-A5FD68FA75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09227" y="4395868"/>
            <a:ext cx="534237" cy="534237"/>
          </a:xfrm>
          <a:prstGeom prst="rect">
            <a:avLst/>
          </a:prstGeom>
        </p:spPr>
      </p:pic>
      <p:sp>
        <p:nvSpPr>
          <p:cNvPr id="14" name="Rectangle 13">
            <a:extLst>
              <a:ext uri="{FF2B5EF4-FFF2-40B4-BE49-F238E27FC236}">
                <a16:creationId xmlns:a16="http://schemas.microsoft.com/office/drawing/2014/main" id="{FCA404E4-26C3-40ED-88E5-D08D8B0F6F3C}"/>
              </a:ext>
            </a:extLst>
          </p:cNvPr>
          <p:cNvSpPr/>
          <p:nvPr/>
        </p:nvSpPr>
        <p:spPr bwMode="auto">
          <a:xfrm>
            <a:off x="1184633" y="4085473"/>
            <a:ext cx="1928286" cy="3074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fontAlgn="base">
              <a:spcBef>
                <a:spcPct val="0"/>
              </a:spcBef>
              <a:spcAft>
                <a:spcPct val="0"/>
              </a:spcAft>
            </a:pPr>
            <a:r>
              <a:rPr lang="en-AU" sz="1400" baseline="-25000" dirty="0">
                <a:solidFill>
                  <a:schemeClr val="bg2"/>
                </a:solidFill>
                <a:latin typeface="Arial" charset="0"/>
              </a:rPr>
              <a:t>WAITTA INCITE Award 2019</a:t>
            </a:r>
          </a:p>
        </p:txBody>
      </p:sp>
      <p:sp>
        <p:nvSpPr>
          <p:cNvPr id="47" name="Rectangle 46">
            <a:extLst>
              <a:ext uri="{FF2B5EF4-FFF2-40B4-BE49-F238E27FC236}">
                <a16:creationId xmlns:a16="http://schemas.microsoft.com/office/drawing/2014/main" id="{D4D509AF-3A39-4585-A8FA-448DC23EF15C}"/>
              </a:ext>
            </a:extLst>
          </p:cNvPr>
          <p:cNvSpPr/>
          <p:nvPr/>
        </p:nvSpPr>
        <p:spPr bwMode="auto">
          <a:xfrm>
            <a:off x="5392059" y="4042297"/>
            <a:ext cx="2659121" cy="30741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fontAlgn="base">
              <a:spcBef>
                <a:spcPct val="0"/>
              </a:spcBef>
              <a:spcAft>
                <a:spcPct val="0"/>
              </a:spcAft>
            </a:pPr>
            <a:r>
              <a:rPr lang="en-AU" sz="1400" baseline="-25000" dirty="0">
                <a:solidFill>
                  <a:schemeClr val="bg2"/>
                </a:solidFill>
                <a:latin typeface="Arial" charset="0"/>
              </a:rPr>
              <a:t>ICDM Knowledge Graph Contest 1</a:t>
            </a:r>
            <a:r>
              <a:rPr lang="en-AU" sz="1400" baseline="30000" dirty="0">
                <a:solidFill>
                  <a:schemeClr val="bg2"/>
                </a:solidFill>
                <a:latin typeface="Arial" charset="0"/>
              </a:rPr>
              <a:t>st</a:t>
            </a:r>
            <a:r>
              <a:rPr lang="en-AU" sz="1400" baseline="-25000" dirty="0">
                <a:solidFill>
                  <a:schemeClr val="bg2"/>
                </a:solidFill>
                <a:latin typeface="Arial" charset="0"/>
              </a:rPr>
              <a:t> Prize</a:t>
            </a:r>
          </a:p>
        </p:txBody>
      </p:sp>
      <p:sp>
        <p:nvSpPr>
          <p:cNvPr id="48" name="Rectangle 47">
            <a:extLst>
              <a:ext uri="{FF2B5EF4-FFF2-40B4-BE49-F238E27FC236}">
                <a16:creationId xmlns:a16="http://schemas.microsoft.com/office/drawing/2014/main" id="{4BB6B208-08A4-4838-8FB7-909D7C76CC61}"/>
              </a:ext>
            </a:extLst>
          </p:cNvPr>
          <p:cNvSpPr/>
          <p:nvPr/>
        </p:nvSpPr>
        <p:spPr bwMode="auto">
          <a:xfrm>
            <a:off x="5541805" y="1165429"/>
            <a:ext cx="2150498" cy="3010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fontAlgn="base">
              <a:spcBef>
                <a:spcPct val="0"/>
              </a:spcBef>
              <a:spcAft>
                <a:spcPct val="0"/>
              </a:spcAft>
            </a:pPr>
            <a:r>
              <a:rPr lang="en-AU" sz="1400" baseline="-25000" dirty="0">
                <a:solidFill>
                  <a:schemeClr val="bg2"/>
                </a:solidFill>
                <a:latin typeface="Arial" charset="0"/>
              </a:rPr>
              <a:t>WAITTA INCITE Award Finalist 2022</a:t>
            </a:r>
          </a:p>
        </p:txBody>
      </p:sp>
      <p:grpSp>
        <p:nvGrpSpPr>
          <p:cNvPr id="78" name="Group 77">
            <a:extLst>
              <a:ext uri="{FF2B5EF4-FFF2-40B4-BE49-F238E27FC236}">
                <a16:creationId xmlns:a16="http://schemas.microsoft.com/office/drawing/2014/main" id="{D6104E54-B0A0-4958-9F16-2824BE8C7F53}"/>
              </a:ext>
            </a:extLst>
          </p:cNvPr>
          <p:cNvGrpSpPr/>
          <p:nvPr/>
        </p:nvGrpSpPr>
        <p:grpSpPr>
          <a:xfrm>
            <a:off x="279463" y="4551668"/>
            <a:ext cx="2956244" cy="477931"/>
            <a:chOff x="302342" y="3256902"/>
            <a:chExt cx="2956244" cy="477931"/>
          </a:xfrm>
        </p:grpSpPr>
        <p:grpSp>
          <p:nvGrpSpPr>
            <p:cNvPr id="79" name="Group 78">
              <a:extLst>
                <a:ext uri="{FF2B5EF4-FFF2-40B4-BE49-F238E27FC236}">
                  <a16:creationId xmlns:a16="http://schemas.microsoft.com/office/drawing/2014/main" id="{4344C1BC-272D-41E5-B4B9-70D0E2C4159B}"/>
                </a:ext>
              </a:extLst>
            </p:cNvPr>
            <p:cNvGrpSpPr/>
            <p:nvPr/>
          </p:nvGrpSpPr>
          <p:grpSpPr>
            <a:xfrm>
              <a:off x="302342" y="3256902"/>
              <a:ext cx="2833456" cy="477931"/>
              <a:chOff x="302342" y="3256902"/>
              <a:chExt cx="2833456" cy="477931"/>
            </a:xfrm>
          </p:grpSpPr>
          <p:grpSp>
            <p:nvGrpSpPr>
              <p:cNvPr id="81" name="Group 80">
                <a:extLst>
                  <a:ext uri="{FF2B5EF4-FFF2-40B4-BE49-F238E27FC236}">
                    <a16:creationId xmlns:a16="http://schemas.microsoft.com/office/drawing/2014/main" id="{1E3CC337-736A-49F2-9DFA-9776433420FD}"/>
                  </a:ext>
                </a:extLst>
              </p:cNvPr>
              <p:cNvGrpSpPr/>
              <p:nvPr/>
            </p:nvGrpSpPr>
            <p:grpSpPr>
              <a:xfrm>
                <a:off x="302342" y="3256902"/>
                <a:ext cx="2833456" cy="477931"/>
                <a:chOff x="302342" y="4029398"/>
                <a:chExt cx="2833456" cy="477931"/>
              </a:xfrm>
            </p:grpSpPr>
            <p:grpSp>
              <p:nvGrpSpPr>
                <p:cNvPr id="83" name="Group 82">
                  <a:extLst>
                    <a:ext uri="{FF2B5EF4-FFF2-40B4-BE49-F238E27FC236}">
                      <a16:creationId xmlns:a16="http://schemas.microsoft.com/office/drawing/2014/main" id="{7D2CB9A5-4F0B-4F19-BBBB-C4D8717A4957}"/>
                    </a:ext>
                  </a:extLst>
                </p:cNvPr>
                <p:cNvGrpSpPr/>
                <p:nvPr/>
              </p:nvGrpSpPr>
              <p:grpSpPr>
                <a:xfrm>
                  <a:off x="302342" y="4029398"/>
                  <a:ext cx="2833456" cy="465320"/>
                  <a:chOff x="377765" y="4449827"/>
                  <a:chExt cx="2833456" cy="465320"/>
                </a:xfrm>
              </p:grpSpPr>
              <p:grpSp>
                <p:nvGrpSpPr>
                  <p:cNvPr id="85" name="Group 84">
                    <a:extLst>
                      <a:ext uri="{FF2B5EF4-FFF2-40B4-BE49-F238E27FC236}">
                        <a16:creationId xmlns:a16="http://schemas.microsoft.com/office/drawing/2014/main" id="{C2F38B05-A4A3-4EE3-95E4-85A5905D87DA}"/>
                      </a:ext>
                    </a:extLst>
                  </p:cNvPr>
                  <p:cNvGrpSpPr/>
                  <p:nvPr/>
                </p:nvGrpSpPr>
                <p:grpSpPr>
                  <a:xfrm>
                    <a:off x="377765" y="4482371"/>
                    <a:ext cx="2833456" cy="390301"/>
                    <a:chOff x="2160291" y="3518090"/>
                    <a:chExt cx="4580630" cy="494025"/>
                  </a:xfrm>
                </p:grpSpPr>
                <p:sp>
                  <p:nvSpPr>
                    <p:cNvPr id="87" name="Arrow: Chevron 86">
                      <a:extLst>
                        <a:ext uri="{FF2B5EF4-FFF2-40B4-BE49-F238E27FC236}">
                          <a16:creationId xmlns:a16="http://schemas.microsoft.com/office/drawing/2014/main" id="{F5DC9C4D-46AE-4CCB-8403-0E58EFD4891F}"/>
                        </a:ext>
                      </a:extLst>
                    </p:cNvPr>
                    <p:cNvSpPr/>
                    <p:nvPr/>
                  </p:nvSpPr>
                  <p:spPr>
                    <a:xfrm>
                      <a:off x="4359541" y="3518092"/>
                      <a:ext cx="1279852" cy="494023"/>
                    </a:xfrm>
                    <a:prstGeom prst="chevron">
                      <a:avLst>
                        <a:gd name="adj" fmla="val 40000"/>
                      </a:avLst>
                    </a:pr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Arrow: Chevron 87">
                      <a:extLst>
                        <a:ext uri="{FF2B5EF4-FFF2-40B4-BE49-F238E27FC236}">
                          <a16:creationId xmlns:a16="http://schemas.microsoft.com/office/drawing/2014/main" id="{63E634C9-AA07-4EBD-B384-2B638093562E}"/>
                        </a:ext>
                      </a:extLst>
                    </p:cNvPr>
                    <p:cNvSpPr/>
                    <p:nvPr/>
                  </p:nvSpPr>
                  <p:spPr>
                    <a:xfrm>
                      <a:off x="5461069"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Arrow: Chevron 88">
                      <a:extLst>
                        <a:ext uri="{FF2B5EF4-FFF2-40B4-BE49-F238E27FC236}">
                          <a16:creationId xmlns:a16="http://schemas.microsoft.com/office/drawing/2014/main" id="{42662D94-B57D-4003-8E40-83249BCE90B8}"/>
                        </a:ext>
                      </a:extLst>
                    </p:cNvPr>
                    <p:cNvSpPr/>
                    <p:nvPr/>
                  </p:nvSpPr>
                  <p:spPr>
                    <a:xfrm>
                      <a:off x="3258014" y="3518090"/>
                      <a:ext cx="1279851"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0" name="Arrow: Chevron 89">
                      <a:extLst>
                        <a:ext uri="{FF2B5EF4-FFF2-40B4-BE49-F238E27FC236}">
                          <a16:creationId xmlns:a16="http://schemas.microsoft.com/office/drawing/2014/main" id="{49CB372F-AD5E-4883-96D3-F3D558C38C0D}"/>
                        </a:ext>
                      </a:extLst>
                    </p:cNvPr>
                    <p:cNvSpPr/>
                    <p:nvPr/>
                  </p:nvSpPr>
                  <p:spPr>
                    <a:xfrm>
                      <a:off x="216029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86" name="TextBox 85">
                    <a:extLst>
                      <a:ext uri="{FF2B5EF4-FFF2-40B4-BE49-F238E27FC236}">
                        <a16:creationId xmlns:a16="http://schemas.microsoft.com/office/drawing/2014/main" id="{555CE620-7BCF-4403-BCC8-BE673A6D1271}"/>
                      </a:ext>
                    </a:extLst>
                  </p:cNvPr>
                  <p:cNvSpPr txBox="1"/>
                  <p:nvPr/>
                </p:nvSpPr>
                <p:spPr>
                  <a:xfrm>
                    <a:off x="516973" y="4449827"/>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TECHNICAL LANGUAGE PROCESSING</a:t>
                    </a:r>
                  </a:p>
                </p:txBody>
              </p:sp>
            </p:grpSp>
            <p:sp>
              <p:nvSpPr>
                <p:cNvPr id="84" name="TextBox 83">
                  <a:extLst>
                    <a:ext uri="{FF2B5EF4-FFF2-40B4-BE49-F238E27FC236}">
                      <a16:creationId xmlns:a16="http://schemas.microsoft.com/office/drawing/2014/main" id="{017B6834-8F8C-410D-8CB0-98A3BD4135DF}"/>
                    </a:ext>
                  </a:extLst>
                </p:cNvPr>
                <p:cNvSpPr txBox="1"/>
                <p:nvPr/>
              </p:nvSpPr>
              <p:spPr>
                <a:xfrm>
                  <a:off x="1122926" y="4042009"/>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TEXT TO KNOWLEDGE GRARPHS</a:t>
                  </a:r>
                </a:p>
              </p:txBody>
            </p:sp>
          </p:grpSp>
          <p:sp>
            <p:nvSpPr>
              <p:cNvPr id="82" name="TextBox 81">
                <a:extLst>
                  <a:ext uri="{FF2B5EF4-FFF2-40B4-BE49-F238E27FC236}">
                    <a16:creationId xmlns:a16="http://schemas.microsoft.com/office/drawing/2014/main" id="{5ADEA48A-6DD3-44E2-BD31-8120917337A3}"/>
                  </a:ext>
                </a:extLst>
              </p:cNvPr>
              <p:cNvSpPr txBox="1"/>
              <p:nvPr/>
            </p:nvSpPr>
            <p:spPr>
              <a:xfrm>
                <a:off x="1771831" y="3332030"/>
                <a:ext cx="816507" cy="33708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b="1" i="1" dirty="0">
                    <a:solidFill>
                      <a:schemeClr val="bg1">
                        <a:lumMod val="95000"/>
                      </a:schemeClr>
                    </a:solidFill>
                    <a:ea typeface="+mj-ea"/>
                    <a:cs typeface="Arial" panose="020B0604020202020204" pitchFamily="34" charset="0"/>
                  </a:rPr>
                  <a:t>OUR TOOLS &amp; SOLUTIONS</a:t>
                </a:r>
              </a:p>
            </p:txBody>
          </p:sp>
        </p:grpSp>
        <p:sp>
          <p:nvSpPr>
            <p:cNvPr id="80" name="TextBox 79">
              <a:extLst>
                <a:ext uri="{FF2B5EF4-FFF2-40B4-BE49-F238E27FC236}">
                  <a16:creationId xmlns:a16="http://schemas.microsoft.com/office/drawing/2014/main" id="{50BBDFE4-8A42-42D6-8BAD-96E67AC5F892}"/>
                </a:ext>
              </a:extLst>
            </p:cNvPr>
            <p:cNvSpPr txBox="1"/>
            <p:nvPr/>
          </p:nvSpPr>
          <p:spPr>
            <a:xfrm>
              <a:off x="2442079" y="3371820"/>
              <a:ext cx="816507" cy="337080"/>
            </a:xfrm>
            <a:prstGeom prst="rect">
              <a:avLst/>
            </a:prstGeom>
            <a:noFill/>
          </p:spPr>
          <p:txBody>
            <a:bodyPr wrap="square" rtlCol="0">
              <a:spAutoFit/>
            </a:bodyPr>
            <a:lstStyle>
              <a:defPPr>
                <a:defRPr lang="en-US"/>
              </a:defPPr>
              <a:lvl1pPr marL="0" indent="0">
                <a:lnSpc>
                  <a:spcPts val="1000"/>
                </a:lnSpc>
                <a:spcBef>
                  <a:spcPts val="2400"/>
                </a:spcBef>
                <a:spcAft>
                  <a:spcPts val="1200"/>
                </a:spcAft>
                <a:tabLst>
                  <a:tab pos="179388" algn="l"/>
                </a:tabLst>
                <a:defRPr sz="600" b="1" i="1" baseline="0">
                  <a:ea typeface="+mj-ea"/>
                  <a:cs typeface="Arial" panose="020B0604020202020204" pitchFamily="34" charset="0"/>
                </a:defRPr>
              </a:lvl1pPr>
            </a:lstStyle>
            <a:p>
              <a:r>
                <a:rPr lang="en-US" b="0" dirty="0">
                  <a:solidFill>
                    <a:schemeClr val="tx1">
                      <a:lumMod val="60000"/>
                      <a:lumOff val="40000"/>
                    </a:schemeClr>
                  </a:solidFill>
                </a:rPr>
                <a:t>HUMAN-DIGITAL WORKFORCE</a:t>
              </a:r>
            </a:p>
          </p:txBody>
        </p:sp>
      </p:grpSp>
    </p:spTree>
    <p:extLst>
      <p:ext uri="{BB962C8B-B14F-4D97-AF65-F5344CB8AC3E}">
        <p14:creationId xmlns:p14="http://schemas.microsoft.com/office/powerpoint/2010/main" val="4032750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042687-A770-C0FA-8A3B-2A402FB1B79B}"/>
              </a:ext>
            </a:extLst>
          </p:cNvPr>
          <p:cNvSpPr/>
          <p:nvPr/>
        </p:nvSpPr>
        <p:spPr bwMode="auto">
          <a:xfrm>
            <a:off x="377764" y="671864"/>
            <a:ext cx="1497570" cy="3634223"/>
          </a:xfrm>
          <a:prstGeom prst="rect">
            <a:avLst/>
          </a:prstGeom>
          <a:solidFill>
            <a:schemeClr val="bg1">
              <a:lumMod val="85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8" fontAlgn="base">
              <a:spcBef>
                <a:spcPct val="0"/>
              </a:spcBef>
              <a:spcAft>
                <a:spcPct val="0"/>
              </a:spcAft>
            </a:pPr>
            <a:endParaRPr lang="en-US" baseline="-25000">
              <a:latin typeface="Arial" charset="0"/>
            </a:endParaRPr>
          </a:p>
        </p:txBody>
      </p:sp>
      <p:sp>
        <p:nvSpPr>
          <p:cNvPr id="7" name="Title Placeholder 1">
            <a:extLst>
              <a:ext uri="{FF2B5EF4-FFF2-40B4-BE49-F238E27FC236}">
                <a16:creationId xmlns:a16="http://schemas.microsoft.com/office/drawing/2014/main" id="{74A134DA-5183-4842-A769-342F600B6C20}"/>
              </a:ext>
            </a:extLst>
          </p:cNvPr>
          <p:cNvSpPr txBox="1">
            <a:spLocks noChangeAspect="1"/>
          </p:cNvSpPr>
          <p:nvPr/>
        </p:nvSpPr>
        <p:spPr>
          <a:xfrm>
            <a:off x="377765" y="303066"/>
            <a:ext cx="5654326" cy="424997"/>
          </a:xfrm>
          <a:prstGeom prst="rect">
            <a:avLst/>
          </a:prstGeom>
        </p:spPr>
        <p:txBody>
          <a:bodyPr vert="horz" lIns="38346" tIns="19172" rIns="38346" bIns="19172" rtlCol="0" anchor="t">
            <a:noAutofit/>
          </a:bodyPr>
          <a:lstStyle>
            <a:lvl1pPr algn="r"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l"/>
            <a:r>
              <a:rPr lang="en-US" sz="1800" dirty="0">
                <a:latin typeface="+mn-lt"/>
                <a:cs typeface="Arial" panose="020B0604020202020204" pitchFamily="34" charset="0"/>
              </a:rPr>
              <a:t>KG Extraction from Geological Surveys</a:t>
            </a:r>
            <a:endParaRPr lang="en-US" sz="1800" dirty="0">
              <a:solidFill>
                <a:schemeClr val="accent5"/>
              </a:solidFill>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63A46345-0406-48E2-B358-AD5AC34F4399}"/>
              </a:ext>
            </a:extLst>
          </p:cNvPr>
          <p:cNvCxnSpPr>
            <a:cxnSpLocks/>
          </p:cNvCxnSpPr>
          <p:nvPr/>
        </p:nvCxnSpPr>
        <p:spPr>
          <a:xfrm>
            <a:off x="377765" y="602705"/>
            <a:ext cx="618250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Icon&#10;&#10;Description automatically generated">
            <a:extLst>
              <a:ext uri="{FF2B5EF4-FFF2-40B4-BE49-F238E27FC236}">
                <a16:creationId xmlns:a16="http://schemas.microsoft.com/office/drawing/2014/main" id="{BE22E0EB-D91E-4786-8C01-A5FD68FA75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3101" y="4526784"/>
            <a:ext cx="534237" cy="534237"/>
          </a:xfrm>
          <a:prstGeom prst="rect">
            <a:avLst/>
          </a:prstGeom>
        </p:spPr>
      </p:pic>
      <p:sp>
        <p:nvSpPr>
          <p:cNvPr id="43" name="Title 1">
            <a:extLst>
              <a:ext uri="{FF2B5EF4-FFF2-40B4-BE49-F238E27FC236}">
                <a16:creationId xmlns:a16="http://schemas.microsoft.com/office/drawing/2014/main" id="{1D1514F0-5C38-4C5A-BA21-9B055A7A9724}"/>
              </a:ext>
            </a:extLst>
          </p:cNvPr>
          <p:cNvSpPr txBox="1">
            <a:spLocks/>
          </p:cNvSpPr>
          <p:nvPr/>
        </p:nvSpPr>
        <p:spPr>
          <a:xfrm>
            <a:off x="4484430" y="3596131"/>
            <a:ext cx="2177904" cy="33652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5400" b="1" i="0" kern="1200">
                <a:solidFill>
                  <a:schemeClr val="tx1"/>
                </a:solidFill>
                <a:latin typeface="Century Gothic" panose="020B0502020202020204" pitchFamily="34" charset="0"/>
                <a:ea typeface="+mj-ea"/>
                <a:cs typeface="+mj-cs"/>
              </a:defRPr>
            </a:lvl1pPr>
          </a:lstStyle>
          <a:p>
            <a:r>
              <a:rPr lang="en-AU" sz="1800" dirty="0"/>
              <a:t>Knowledge Graph Schema</a:t>
            </a:r>
          </a:p>
        </p:txBody>
      </p:sp>
      <p:grpSp>
        <p:nvGrpSpPr>
          <p:cNvPr id="44" name="Group 43">
            <a:extLst>
              <a:ext uri="{FF2B5EF4-FFF2-40B4-BE49-F238E27FC236}">
                <a16:creationId xmlns:a16="http://schemas.microsoft.com/office/drawing/2014/main" id="{B846C713-558A-4CB7-9991-5CBAF102797A}"/>
              </a:ext>
            </a:extLst>
          </p:cNvPr>
          <p:cNvGrpSpPr/>
          <p:nvPr/>
        </p:nvGrpSpPr>
        <p:grpSpPr>
          <a:xfrm>
            <a:off x="782665" y="837413"/>
            <a:ext cx="3503585" cy="3288210"/>
            <a:chOff x="228600" y="1070804"/>
            <a:chExt cx="5567569" cy="5494444"/>
          </a:xfrm>
        </p:grpSpPr>
        <p:pic>
          <p:nvPicPr>
            <p:cNvPr id="45" name="Picture 44">
              <a:extLst>
                <a:ext uri="{FF2B5EF4-FFF2-40B4-BE49-F238E27FC236}">
                  <a16:creationId xmlns:a16="http://schemas.microsoft.com/office/drawing/2014/main" id="{EFC272D3-8971-4B54-8F3C-C8F6E8F3A811}"/>
                </a:ext>
              </a:extLst>
            </p:cNvPr>
            <p:cNvPicPr>
              <a:picLocks noChangeAspect="1"/>
            </p:cNvPicPr>
            <p:nvPr/>
          </p:nvPicPr>
          <p:blipFill>
            <a:blip r:embed="rId4"/>
            <a:stretch>
              <a:fillRect/>
            </a:stretch>
          </p:blipFill>
          <p:spPr>
            <a:xfrm>
              <a:off x="228600" y="1070804"/>
              <a:ext cx="5567569" cy="5494444"/>
            </a:xfrm>
            <a:prstGeom prst="rect">
              <a:avLst/>
            </a:prstGeom>
          </p:spPr>
        </p:pic>
        <p:pic>
          <p:nvPicPr>
            <p:cNvPr id="49" name="Picture 48">
              <a:extLst>
                <a:ext uri="{FF2B5EF4-FFF2-40B4-BE49-F238E27FC236}">
                  <a16:creationId xmlns:a16="http://schemas.microsoft.com/office/drawing/2014/main" id="{2CFE2305-D25B-4993-872C-15F3D1B24936}"/>
                </a:ext>
              </a:extLst>
            </p:cNvPr>
            <p:cNvPicPr>
              <a:picLocks noChangeAspect="1"/>
            </p:cNvPicPr>
            <p:nvPr/>
          </p:nvPicPr>
          <p:blipFill>
            <a:blip r:embed="rId5"/>
            <a:stretch>
              <a:fillRect/>
            </a:stretch>
          </p:blipFill>
          <p:spPr>
            <a:xfrm>
              <a:off x="628050" y="3886200"/>
              <a:ext cx="1211178" cy="914400"/>
            </a:xfrm>
            <a:prstGeom prst="rect">
              <a:avLst/>
            </a:prstGeom>
          </p:spPr>
        </p:pic>
      </p:grpSp>
      <p:grpSp>
        <p:nvGrpSpPr>
          <p:cNvPr id="50" name="Group 4">
            <a:extLst>
              <a:ext uri="{FF2B5EF4-FFF2-40B4-BE49-F238E27FC236}">
                <a16:creationId xmlns:a16="http://schemas.microsoft.com/office/drawing/2014/main" id="{0988E855-A5DC-4744-BD0A-293120255419}"/>
              </a:ext>
            </a:extLst>
          </p:cNvPr>
          <p:cNvGrpSpPr>
            <a:grpSpLocks noChangeAspect="1"/>
          </p:cNvGrpSpPr>
          <p:nvPr/>
        </p:nvGrpSpPr>
        <p:grpSpPr bwMode="auto">
          <a:xfrm>
            <a:off x="4907226" y="1424806"/>
            <a:ext cx="3409375" cy="1814979"/>
            <a:chOff x="4160" y="715"/>
            <a:chExt cx="3524" cy="1876"/>
          </a:xfrm>
        </p:grpSpPr>
        <p:sp>
          <p:nvSpPr>
            <p:cNvPr id="51" name="AutoShape 3">
              <a:extLst>
                <a:ext uri="{FF2B5EF4-FFF2-40B4-BE49-F238E27FC236}">
                  <a16:creationId xmlns:a16="http://schemas.microsoft.com/office/drawing/2014/main" id="{5184507E-A28C-41D0-AE0F-2F8431877374}"/>
                </a:ext>
              </a:extLst>
            </p:cNvPr>
            <p:cNvSpPr>
              <a:spLocks noChangeAspect="1" noTextEdit="1"/>
            </p:cNvSpPr>
            <p:nvPr/>
          </p:nvSpPr>
          <p:spPr bwMode="auto">
            <a:xfrm>
              <a:off x="4160" y="715"/>
              <a:ext cx="3520" cy="1872"/>
            </a:xfrm>
            <a:prstGeom prst="rect">
              <a:avLst/>
            </a:prstGeom>
            <a:noFill/>
            <a:ln w="9525" cap="flat" cmpd="sng" algn="ctr">
              <a:solidFill>
                <a:srgbClr val="00B0F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AU" sz="1350"/>
            </a:p>
          </p:txBody>
        </p:sp>
        <p:pic>
          <p:nvPicPr>
            <p:cNvPr id="52" name="Picture 5">
              <a:extLst>
                <a:ext uri="{FF2B5EF4-FFF2-40B4-BE49-F238E27FC236}">
                  <a16:creationId xmlns:a16="http://schemas.microsoft.com/office/drawing/2014/main" id="{7CCB1AC9-6763-4E9C-B267-F5B645F4E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0" y="715"/>
              <a:ext cx="3524" cy="18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53" name="TextBox 52">
            <a:extLst>
              <a:ext uri="{FF2B5EF4-FFF2-40B4-BE49-F238E27FC236}">
                <a16:creationId xmlns:a16="http://schemas.microsoft.com/office/drawing/2014/main" id="{D4AE4D14-9790-4739-91C3-F6A614390DAE}"/>
              </a:ext>
            </a:extLst>
          </p:cNvPr>
          <p:cNvSpPr txBox="1"/>
          <p:nvPr/>
        </p:nvSpPr>
        <p:spPr>
          <a:xfrm>
            <a:off x="7166203" y="137954"/>
            <a:ext cx="1835831" cy="715581"/>
          </a:xfrm>
          <a:prstGeom prst="rect">
            <a:avLst/>
          </a:prstGeom>
          <a:noFill/>
        </p:spPr>
        <p:txBody>
          <a:bodyPr wrap="square" rtlCol="0">
            <a:spAutoFit/>
          </a:bodyPr>
          <a:lstStyle/>
          <a:p>
            <a:pPr algn="r"/>
            <a:r>
              <a:rPr lang="en-AU" sz="1350" b="1" dirty="0">
                <a:solidFill>
                  <a:schemeClr val="accent6">
                    <a:lumMod val="75000"/>
                  </a:schemeClr>
                </a:solidFill>
              </a:rPr>
              <a:t>PhD Thesis of</a:t>
            </a:r>
          </a:p>
          <a:p>
            <a:pPr algn="r"/>
            <a:r>
              <a:rPr lang="en-AU" sz="1350" b="1" dirty="0">
                <a:solidFill>
                  <a:schemeClr val="accent6">
                    <a:lumMod val="75000"/>
                  </a:schemeClr>
                </a:solidFill>
              </a:rPr>
              <a:t>Majigsuren Enkhsaikhan </a:t>
            </a:r>
          </a:p>
        </p:txBody>
      </p:sp>
      <p:sp>
        <p:nvSpPr>
          <p:cNvPr id="54" name="Rectangle 53">
            <a:extLst>
              <a:ext uri="{FF2B5EF4-FFF2-40B4-BE49-F238E27FC236}">
                <a16:creationId xmlns:a16="http://schemas.microsoft.com/office/drawing/2014/main" id="{A71550C8-6D5C-4399-A6C2-88E003C26613}"/>
              </a:ext>
            </a:extLst>
          </p:cNvPr>
          <p:cNvSpPr/>
          <p:nvPr/>
        </p:nvSpPr>
        <p:spPr>
          <a:xfrm>
            <a:off x="1738407" y="4053814"/>
            <a:ext cx="7263627" cy="497572"/>
          </a:xfrm>
          <a:prstGeom prst="rect">
            <a:avLst/>
          </a:prstGeom>
          <a:solidFill>
            <a:schemeClr val="bg1"/>
          </a:solidFill>
          <a:ln>
            <a:solidFill>
              <a:schemeClr val="bg1"/>
            </a:solidFill>
          </a:ln>
        </p:spPr>
        <p:txBody>
          <a:bodyPr wrap="square">
            <a:spAutoFit/>
          </a:bodyPr>
          <a:lstStyle/>
          <a:p>
            <a:pPr algn="r">
              <a:spcBef>
                <a:spcPts val="450"/>
              </a:spcBef>
            </a:pPr>
            <a:r>
              <a:rPr lang="en-AU" sz="600" i="1" dirty="0"/>
              <a:t>Enkhsaikhan et al. (2021), “Understanding Mineral Depositional Conditions using Machine Reading of Text”, </a:t>
            </a:r>
            <a:r>
              <a:rPr lang="en-AU" sz="600" b="1" i="1" dirty="0"/>
              <a:t>Ore Geology Reviews</a:t>
            </a:r>
            <a:endParaRPr lang="en-AU" sz="600" dirty="0"/>
          </a:p>
          <a:p>
            <a:pPr algn="r">
              <a:spcBef>
                <a:spcPts val="450"/>
              </a:spcBef>
            </a:pPr>
            <a:r>
              <a:rPr lang="en-AU" sz="600" i="1" dirty="0"/>
              <a:t>Enkhsaikhan et al. (2020), “Auto-Labelling Entities in Low Resource Text: A Geological Case Study”, </a:t>
            </a:r>
            <a:r>
              <a:rPr lang="en-AU" sz="600" b="1" i="1" dirty="0"/>
              <a:t>Knowledge and Information Systems</a:t>
            </a:r>
            <a:endParaRPr lang="en-AU" sz="600" dirty="0"/>
          </a:p>
          <a:p>
            <a:pPr algn="r">
              <a:spcBef>
                <a:spcPts val="450"/>
              </a:spcBef>
            </a:pPr>
            <a:r>
              <a:rPr lang="en-AU" sz="600" i="1" dirty="0"/>
              <a:t>Enkhsaikhan et al. (2018), “Towards geological knowledge discovery using vector-based semantic similarity”, </a:t>
            </a:r>
            <a:r>
              <a:rPr lang="en-AU" sz="600" b="1" i="1" dirty="0"/>
              <a:t>Proceedings of the 14</a:t>
            </a:r>
            <a:r>
              <a:rPr lang="en-AU" sz="600" b="1" i="1" baseline="30000" dirty="0"/>
              <a:t>th</a:t>
            </a:r>
            <a:r>
              <a:rPr lang="en-AU" sz="600" b="1" i="1" dirty="0"/>
              <a:t> Int. Conf. on Advanced Data Mining and Applications</a:t>
            </a:r>
          </a:p>
        </p:txBody>
      </p:sp>
      <p:sp>
        <p:nvSpPr>
          <p:cNvPr id="55" name="TextBox 54">
            <a:extLst>
              <a:ext uri="{FF2B5EF4-FFF2-40B4-BE49-F238E27FC236}">
                <a16:creationId xmlns:a16="http://schemas.microsoft.com/office/drawing/2014/main" id="{8360A8A7-D710-46E7-96BB-A530A0078962}"/>
              </a:ext>
            </a:extLst>
          </p:cNvPr>
          <p:cNvSpPr txBox="1"/>
          <p:nvPr/>
        </p:nvSpPr>
        <p:spPr>
          <a:xfrm>
            <a:off x="7696236" y="758283"/>
            <a:ext cx="1305799" cy="507831"/>
          </a:xfrm>
          <a:prstGeom prst="rect">
            <a:avLst/>
          </a:prstGeom>
          <a:noFill/>
        </p:spPr>
        <p:txBody>
          <a:bodyPr wrap="square" rtlCol="0">
            <a:spAutoFit/>
          </a:bodyPr>
          <a:lstStyle/>
          <a:p>
            <a:pPr algn="r"/>
            <a:r>
              <a:rPr lang="en-AU" sz="1350" b="1" i="1" dirty="0">
                <a:solidFill>
                  <a:srgbClr val="C00000"/>
                </a:solidFill>
              </a:rPr>
              <a:t>Supported by </a:t>
            </a:r>
          </a:p>
          <a:p>
            <a:pPr algn="r"/>
            <a:r>
              <a:rPr lang="en-AU" sz="1350" b="1" i="1" dirty="0">
                <a:solidFill>
                  <a:srgbClr val="C00000"/>
                </a:solidFill>
              </a:rPr>
              <a:t>GSWA</a:t>
            </a:r>
          </a:p>
        </p:txBody>
      </p:sp>
      <p:grpSp>
        <p:nvGrpSpPr>
          <p:cNvPr id="70" name="Group 69">
            <a:extLst>
              <a:ext uri="{FF2B5EF4-FFF2-40B4-BE49-F238E27FC236}">
                <a16:creationId xmlns:a16="http://schemas.microsoft.com/office/drawing/2014/main" id="{AA2B50CA-8AA2-49EF-BB57-33F70A4DEE63}"/>
              </a:ext>
            </a:extLst>
          </p:cNvPr>
          <p:cNvGrpSpPr/>
          <p:nvPr/>
        </p:nvGrpSpPr>
        <p:grpSpPr>
          <a:xfrm>
            <a:off x="279463" y="4551668"/>
            <a:ext cx="2956244" cy="477931"/>
            <a:chOff x="302342" y="3256902"/>
            <a:chExt cx="2956244" cy="477931"/>
          </a:xfrm>
        </p:grpSpPr>
        <p:grpSp>
          <p:nvGrpSpPr>
            <p:cNvPr id="71" name="Group 70">
              <a:extLst>
                <a:ext uri="{FF2B5EF4-FFF2-40B4-BE49-F238E27FC236}">
                  <a16:creationId xmlns:a16="http://schemas.microsoft.com/office/drawing/2014/main" id="{E6CDA59E-155C-43EC-ADA8-B6553FE97BCB}"/>
                </a:ext>
              </a:extLst>
            </p:cNvPr>
            <p:cNvGrpSpPr/>
            <p:nvPr/>
          </p:nvGrpSpPr>
          <p:grpSpPr>
            <a:xfrm>
              <a:off x="302342" y="3256902"/>
              <a:ext cx="2833456" cy="477931"/>
              <a:chOff x="302342" y="3256902"/>
              <a:chExt cx="2833456" cy="477931"/>
            </a:xfrm>
          </p:grpSpPr>
          <p:grpSp>
            <p:nvGrpSpPr>
              <p:cNvPr id="73" name="Group 72">
                <a:extLst>
                  <a:ext uri="{FF2B5EF4-FFF2-40B4-BE49-F238E27FC236}">
                    <a16:creationId xmlns:a16="http://schemas.microsoft.com/office/drawing/2014/main" id="{C1A1F142-4B9E-489D-9BB7-EF3F4B2CE4E7}"/>
                  </a:ext>
                </a:extLst>
              </p:cNvPr>
              <p:cNvGrpSpPr/>
              <p:nvPr/>
            </p:nvGrpSpPr>
            <p:grpSpPr>
              <a:xfrm>
                <a:off x="302342" y="3256902"/>
                <a:ext cx="2833456" cy="477931"/>
                <a:chOff x="302342" y="4029398"/>
                <a:chExt cx="2833456" cy="477931"/>
              </a:xfrm>
            </p:grpSpPr>
            <p:grpSp>
              <p:nvGrpSpPr>
                <p:cNvPr id="75" name="Group 74">
                  <a:extLst>
                    <a:ext uri="{FF2B5EF4-FFF2-40B4-BE49-F238E27FC236}">
                      <a16:creationId xmlns:a16="http://schemas.microsoft.com/office/drawing/2014/main" id="{92AB8E88-CA81-456D-8F90-E85F4E99632E}"/>
                    </a:ext>
                  </a:extLst>
                </p:cNvPr>
                <p:cNvGrpSpPr/>
                <p:nvPr/>
              </p:nvGrpSpPr>
              <p:grpSpPr>
                <a:xfrm>
                  <a:off x="302342" y="4029398"/>
                  <a:ext cx="2833456" cy="465320"/>
                  <a:chOff x="377765" y="4449827"/>
                  <a:chExt cx="2833456" cy="465320"/>
                </a:xfrm>
              </p:grpSpPr>
              <p:grpSp>
                <p:nvGrpSpPr>
                  <p:cNvPr id="77" name="Group 76">
                    <a:extLst>
                      <a:ext uri="{FF2B5EF4-FFF2-40B4-BE49-F238E27FC236}">
                        <a16:creationId xmlns:a16="http://schemas.microsoft.com/office/drawing/2014/main" id="{09327968-6B9C-4FF2-980B-597CF9E516A6}"/>
                      </a:ext>
                    </a:extLst>
                  </p:cNvPr>
                  <p:cNvGrpSpPr/>
                  <p:nvPr/>
                </p:nvGrpSpPr>
                <p:grpSpPr>
                  <a:xfrm>
                    <a:off x="377765" y="4482371"/>
                    <a:ext cx="2833456" cy="390301"/>
                    <a:chOff x="2160291" y="3518090"/>
                    <a:chExt cx="4580630" cy="494025"/>
                  </a:xfrm>
                </p:grpSpPr>
                <p:sp>
                  <p:nvSpPr>
                    <p:cNvPr id="79" name="Arrow: Chevron 78">
                      <a:extLst>
                        <a:ext uri="{FF2B5EF4-FFF2-40B4-BE49-F238E27FC236}">
                          <a16:creationId xmlns:a16="http://schemas.microsoft.com/office/drawing/2014/main" id="{BA431E17-4DB6-4BE0-A5C6-13C4472DE5AF}"/>
                        </a:ext>
                      </a:extLst>
                    </p:cNvPr>
                    <p:cNvSpPr/>
                    <p:nvPr/>
                  </p:nvSpPr>
                  <p:spPr>
                    <a:xfrm>
                      <a:off x="4359541" y="3518092"/>
                      <a:ext cx="1279852" cy="494023"/>
                    </a:xfrm>
                    <a:prstGeom prst="chevron">
                      <a:avLst>
                        <a:gd name="adj" fmla="val 40000"/>
                      </a:avLst>
                    </a:pr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Arrow: Chevron 79">
                      <a:extLst>
                        <a:ext uri="{FF2B5EF4-FFF2-40B4-BE49-F238E27FC236}">
                          <a16:creationId xmlns:a16="http://schemas.microsoft.com/office/drawing/2014/main" id="{1EA51EA6-1A5A-4C95-B86F-724D8484F778}"/>
                        </a:ext>
                      </a:extLst>
                    </p:cNvPr>
                    <p:cNvSpPr/>
                    <p:nvPr/>
                  </p:nvSpPr>
                  <p:spPr>
                    <a:xfrm>
                      <a:off x="5461069"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Arrow: Chevron 80">
                      <a:extLst>
                        <a:ext uri="{FF2B5EF4-FFF2-40B4-BE49-F238E27FC236}">
                          <a16:creationId xmlns:a16="http://schemas.microsoft.com/office/drawing/2014/main" id="{ADB51B7E-91D7-435C-BAF3-4266AAFC5BBB}"/>
                        </a:ext>
                      </a:extLst>
                    </p:cNvPr>
                    <p:cNvSpPr/>
                    <p:nvPr/>
                  </p:nvSpPr>
                  <p:spPr>
                    <a:xfrm>
                      <a:off x="3258014" y="3518090"/>
                      <a:ext cx="1279851"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Arrow: Chevron 81">
                      <a:extLst>
                        <a:ext uri="{FF2B5EF4-FFF2-40B4-BE49-F238E27FC236}">
                          <a16:creationId xmlns:a16="http://schemas.microsoft.com/office/drawing/2014/main" id="{8A7AD826-F27F-45E0-8EED-E549C98AD9AB}"/>
                        </a:ext>
                      </a:extLst>
                    </p:cNvPr>
                    <p:cNvSpPr/>
                    <p:nvPr/>
                  </p:nvSpPr>
                  <p:spPr>
                    <a:xfrm>
                      <a:off x="216029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78" name="TextBox 77">
                    <a:extLst>
                      <a:ext uri="{FF2B5EF4-FFF2-40B4-BE49-F238E27FC236}">
                        <a16:creationId xmlns:a16="http://schemas.microsoft.com/office/drawing/2014/main" id="{02068DBE-2C40-41DC-835A-FBB5C5C32AAE}"/>
                      </a:ext>
                    </a:extLst>
                  </p:cNvPr>
                  <p:cNvSpPr txBox="1"/>
                  <p:nvPr/>
                </p:nvSpPr>
                <p:spPr>
                  <a:xfrm>
                    <a:off x="516973" y="4449827"/>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TECHNICAL LANGUAGE PROCESSING</a:t>
                    </a:r>
                  </a:p>
                </p:txBody>
              </p:sp>
            </p:grpSp>
            <p:sp>
              <p:nvSpPr>
                <p:cNvPr id="76" name="TextBox 75">
                  <a:extLst>
                    <a:ext uri="{FF2B5EF4-FFF2-40B4-BE49-F238E27FC236}">
                      <a16:creationId xmlns:a16="http://schemas.microsoft.com/office/drawing/2014/main" id="{51488F3A-053F-468B-97F7-7AD522C40228}"/>
                    </a:ext>
                  </a:extLst>
                </p:cNvPr>
                <p:cNvSpPr txBox="1"/>
                <p:nvPr/>
              </p:nvSpPr>
              <p:spPr>
                <a:xfrm>
                  <a:off x="1122926" y="4042009"/>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TEXT TO KNOWLEDGE GRARPHS</a:t>
                  </a:r>
                </a:p>
              </p:txBody>
            </p:sp>
          </p:grpSp>
          <p:sp>
            <p:nvSpPr>
              <p:cNvPr id="74" name="TextBox 73">
                <a:extLst>
                  <a:ext uri="{FF2B5EF4-FFF2-40B4-BE49-F238E27FC236}">
                    <a16:creationId xmlns:a16="http://schemas.microsoft.com/office/drawing/2014/main" id="{01797D21-95DB-41E5-A280-E76D57AF7DD2}"/>
                  </a:ext>
                </a:extLst>
              </p:cNvPr>
              <p:cNvSpPr txBox="1"/>
              <p:nvPr/>
            </p:nvSpPr>
            <p:spPr>
              <a:xfrm>
                <a:off x="1771831" y="3332030"/>
                <a:ext cx="816507" cy="33708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b="1" i="1" dirty="0">
                    <a:solidFill>
                      <a:schemeClr val="bg1">
                        <a:lumMod val="95000"/>
                      </a:schemeClr>
                    </a:solidFill>
                    <a:ea typeface="+mj-ea"/>
                    <a:cs typeface="Arial" panose="020B0604020202020204" pitchFamily="34" charset="0"/>
                  </a:rPr>
                  <a:t>OUR TOOLS &amp; SOLUTIONS</a:t>
                </a:r>
              </a:p>
            </p:txBody>
          </p:sp>
        </p:grpSp>
        <p:sp>
          <p:nvSpPr>
            <p:cNvPr id="72" name="TextBox 71">
              <a:extLst>
                <a:ext uri="{FF2B5EF4-FFF2-40B4-BE49-F238E27FC236}">
                  <a16:creationId xmlns:a16="http://schemas.microsoft.com/office/drawing/2014/main" id="{68AC2B21-0A25-47B7-8AC8-8D7AE52BB54A}"/>
                </a:ext>
              </a:extLst>
            </p:cNvPr>
            <p:cNvSpPr txBox="1"/>
            <p:nvPr/>
          </p:nvSpPr>
          <p:spPr>
            <a:xfrm>
              <a:off x="2442079" y="3371820"/>
              <a:ext cx="816507" cy="337080"/>
            </a:xfrm>
            <a:prstGeom prst="rect">
              <a:avLst/>
            </a:prstGeom>
            <a:noFill/>
          </p:spPr>
          <p:txBody>
            <a:bodyPr wrap="square" rtlCol="0">
              <a:spAutoFit/>
            </a:bodyPr>
            <a:lstStyle>
              <a:defPPr>
                <a:defRPr lang="en-US"/>
              </a:defPPr>
              <a:lvl1pPr marL="0" indent="0">
                <a:lnSpc>
                  <a:spcPts val="1000"/>
                </a:lnSpc>
                <a:spcBef>
                  <a:spcPts val="2400"/>
                </a:spcBef>
                <a:spcAft>
                  <a:spcPts val="1200"/>
                </a:spcAft>
                <a:tabLst>
                  <a:tab pos="179388" algn="l"/>
                </a:tabLst>
                <a:defRPr sz="600" b="1" i="1" baseline="0">
                  <a:ea typeface="+mj-ea"/>
                  <a:cs typeface="Arial" panose="020B0604020202020204" pitchFamily="34" charset="0"/>
                </a:defRPr>
              </a:lvl1pPr>
            </a:lstStyle>
            <a:p>
              <a:r>
                <a:rPr lang="en-US" b="0" dirty="0">
                  <a:solidFill>
                    <a:schemeClr val="tx1">
                      <a:lumMod val="60000"/>
                      <a:lumOff val="40000"/>
                    </a:schemeClr>
                  </a:solidFill>
                </a:rPr>
                <a:t>HUMAN-DIGITAL WORKFORCE</a:t>
              </a:r>
            </a:p>
          </p:txBody>
        </p:sp>
      </p:grpSp>
    </p:spTree>
    <p:extLst>
      <p:ext uri="{BB962C8B-B14F-4D97-AF65-F5344CB8AC3E}">
        <p14:creationId xmlns:p14="http://schemas.microsoft.com/office/powerpoint/2010/main" val="2789196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pattern3">
            <a:extLst>
              <a:ext uri="{FF2B5EF4-FFF2-40B4-BE49-F238E27FC236}">
                <a16:creationId xmlns:a16="http://schemas.microsoft.com/office/drawing/2014/main" id="{F1FACA1E-45B0-42DA-A6A9-E9A1C518E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61" y="999451"/>
            <a:ext cx="5472113" cy="250031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74A134DA-5183-4842-A769-342F600B6C20}"/>
              </a:ext>
            </a:extLst>
          </p:cNvPr>
          <p:cNvSpPr txBox="1">
            <a:spLocks noChangeAspect="1"/>
          </p:cNvSpPr>
          <p:nvPr/>
        </p:nvSpPr>
        <p:spPr>
          <a:xfrm>
            <a:off x="377765" y="303066"/>
            <a:ext cx="6232262" cy="424997"/>
          </a:xfrm>
          <a:prstGeom prst="rect">
            <a:avLst/>
          </a:prstGeom>
        </p:spPr>
        <p:txBody>
          <a:bodyPr vert="horz" lIns="38346" tIns="19172" rIns="38346" bIns="19172" rtlCol="0" anchor="t">
            <a:noAutofit/>
          </a:bodyPr>
          <a:lstStyle>
            <a:lvl1pPr algn="r"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l"/>
            <a:r>
              <a:rPr lang="en-US" sz="1800" dirty="0">
                <a:latin typeface="+mn-lt"/>
                <a:cs typeface="Arial" panose="020B0604020202020204" pitchFamily="34" charset="0"/>
              </a:rPr>
              <a:t>TLP – redefining the workforce</a:t>
            </a:r>
            <a:endParaRPr lang="en-US" sz="1800" dirty="0">
              <a:solidFill>
                <a:schemeClr val="accent5"/>
              </a:solidFill>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63A46345-0406-48E2-B358-AD5AC34F4399}"/>
              </a:ext>
            </a:extLst>
          </p:cNvPr>
          <p:cNvCxnSpPr>
            <a:cxnSpLocks/>
          </p:cNvCxnSpPr>
          <p:nvPr/>
        </p:nvCxnSpPr>
        <p:spPr>
          <a:xfrm>
            <a:off x="377765" y="602705"/>
            <a:ext cx="618250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508B194-8FD0-485A-A4D6-67024151CCD9}"/>
              </a:ext>
            </a:extLst>
          </p:cNvPr>
          <p:cNvSpPr/>
          <p:nvPr/>
        </p:nvSpPr>
        <p:spPr>
          <a:xfrm>
            <a:off x="571595" y="3982895"/>
            <a:ext cx="4683260" cy="507831"/>
          </a:xfrm>
          <a:prstGeom prst="rect">
            <a:avLst/>
          </a:prstGeom>
        </p:spPr>
        <p:txBody>
          <a:bodyPr wrap="square">
            <a:spAutoFit/>
          </a:bodyPr>
          <a:lstStyle/>
          <a:p>
            <a:r>
              <a:rPr lang="en-AU" sz="900" dirty="0"/>
              <a:t>Picture Modified From: </a:t>
            </a:r>
          </a:p>
          <a:p>
            <a:r>
              <a:rPr lang="en-AU" sz="900" dirty="0"/>
              <a:t>https://www.crayondata.com/how-do-chatbots-work-an-overview-of-the-architecture-of-a-chatbot/</a:t>
            </a:r>
          </a:p>
        </p:txBody>
      </p:sp>
      <p:pic>
        <p:nvPicPr>
          <p:cNvPr id="2" name="Picture 1">
            <a:extLst>
              <a:ext uri="{FF2B5EF4-FFF2-40B4-BE49-F238E27FC236}">
                <a16:creationId xmlns:a16="http://schemas.microsoft.com/office/drawing/2014/main" id="{FA01993E-94C2-4F23-A74D-B9526235B1EB}"/>
              </a:ext>
            </a:extLst>
          </p:cNvPr>
          <p:cNvPicPr>
            <a:picLocks noChangeAspect="1"/>
          </p:cNvPicPr>
          <p:nvPr/>
        </p:nvPicPr>
        <p:blipFill>
          <a:blip r:embed="rId4"/>
          <a:stretch>
            <a:fillRect/>
          </a:stretch>
        </p:blipFill>
        <p:spPr>
          <a:xfrm>
            <a:off x="6268717" y="1427205"/>
            <a:ext cx="1385474" cy="1510613"/>
          </a:xfrm>
          <a:prstGeom prst="rect">
            <a:avLst/>
          </a:prstGeom>
        </p:spPr>
      </p:pic>
      <p:cxnSp>
        <p:nvCxnSpPr>
          <p:cNvPr id="6" name="Straight Arrow Connector 5">
            <a:extLst>
              <a:ext uri="{FF2B5EF4-FFF2-40B4-BE49-F238E27FC236}">
                <a16:creationId xmlns:a16="http://schemas.microsoft.com/office/drawing/2014/main" id="{F3B25687-2CEC-48C5-881D-C4771B1EC245}"/>
              </a:ext>
            </a:extLst>
          </p:cNvPr>
          <p:cNvCxnSpPr>
            <a:cxnSpLocks/>
            <a:endCxn id="17" idx="0"/>
          </p:cNvCxnSpPr>
          <p:nvPr/>
        </p:nvCxnSpPr>
        <p:spPr>
          <a:xfrm>
            <a:off x="5402992" y="3366949"/>
            <a:ext cx="881554" cy="258167"/>
          </a:xfrm>
          <a:prstGeom prst="straightConnector1">
            <a:avLst/>
          </a:prstGeom>
          <a:ln w="25400">
            <a:headEnd type="none" w="med" len="sm"/>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BB1D479-A3E4-4FF6-BD41-4DF890238BBA}"/>
              </a:ext>
            </a:extLst>
          </p:cNvPr>
          <p:cNvCxnSpPr>
            <a:cxnSpLocks/>
          </p:cNvCxnSpPr>
          <p:nvPr/>
        </p:nvCxnSpPr>
        <p:spPr>
          <a:xfrm flipV="1">
            <a:off x="5792229" y="2355119"/>
            <a:ext cx="492317" cy="538436"/>
          </a:xfrm>
          <a:prstGeom prst="straightConnector1">
            <a:avLst/>
          </a:prstGeom>
          <a:ln w="25400">
            <a:solidFill>
              <a:schemeClr val="accent5">
                <a:lumMod val="40000"/>
                <a:lumOff val="60000"/>
              </a:schemeClr>
            </a:solidFill>
            <a:headEnd type="stealth" w="lg" len="lg"/>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5B45838-1D5C-42B0-92EA-4C8604CE2CA1}"/>
              </a:ext>
            </a:extLst>
          </p:cNvPr>
          <p:cNvCxnSpPr>
            <a:cxnSpLocks/>
            <a:endCxn id="2" idx="1"/>
          </p:cNvCxnSpPr>
          <p:nvPr/>
        </p:nvCxnSpPr>
        <p:spPr>
          <a:xfrm>
            <a:off x="5792229" y="1573313"/>
            <a:ext cx="476489" cy="609199"/>
          </a:xfrm>
          <a:prstGeom prst="straightConnector1">
            <a:avLst/>
          </a:prstGeom>
          <a:ln w="25400">
            <a:solidFill>
              <a:schemeClr val="accent5">
                <a:lumMod val="40000"/>
                <a:lumOff val="60000"/>
              </a:schemeClr>
            </a:solidFill>
            <a:headEnd type="stealth" w="lg" len="lg"/>
            <a:tailEnd type="none" w="lg" len="med"/>
          </a:ln>
        </p:spPr>
        <p:style>
          <a:lnRef idx="1">
            <a:schemeClr val="accent1"/>
          </a:lnRef>
          <a:fillRef idx="0">
            <a:schemeClr val="accent1"/>
          </a:fillRef>
          <a:effectRef idx="0">
            <a:schemeClr val="accent1"/>
          </a:effectRef>
          <a:fontRef idx="minor">
            <a:schemeClr val="tx1"/>
          </a:fontRef>
        </p:style>
      </p:cxnSp>
      <p:pic>
        <p:nvPicPr>
          <p:cNvPr id="10244" name="Picture 4" descr="Team Icon Vector Art, Icons, and Graphics for Free Download">
            <a:extLst>
              <a:ext uri="{FF2B5EF4-FFF2-40B4-BE49-F238E27FC236}">
                <a16:creationId xmlns:a16="http://schemas.microsoft.com/office/drawing/2014/main" id="{20088F7A-0A45-4D53-B5C5-FA258F34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491" y="3503412"/>
            <a:ext cx="1031039" cy="10310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29E85EE-10F1-4C21-9C7D-E68B9932B677}"/>
              </a:ext>
            </a:extLst>
          </p:cNvPr>
          <p:cNvPicPr>
            <a:picLocks noChangeAspect="1"/>
          </p:cNvPicPr>
          <p:nvPr/>
        </p:nvPicPr>
        <p:blipFill>
          <a:blip r:embed="rId6"/>
          <a:stretch>
            <a:fillRect/>
          </a:stretch>
        </p:blipFill>
        <p:spPr>
          <a:xfrm>
            <a:off x="5313313" y="3625116"/>
            <a:ext cx="1942466" cy="909335"/>
          </a:xfrm>
          <a:prstGeom prst="rect">
            <a:avLst/>
          </a:prstGeom>
        </p:spPr>
      </p:pic>
      <p:cxnSp>
        <p:nvCxnSpPr>
          <p:cNvPr id="48" name="Straight Arrow Connector 47">
            <a:extLst>
              <a:ext uri="{FF2B5EF4-FFF2-40B4-BE49-F238E27FC236}">
                <a16:creationId xmlns:a16="http://schemas.microsoft.com/office/drawing/2014/main" id="{A8DEB8CC-7460-422A-89A8-6C14113FA32E}"/>
              </a:ext>
            </a:extLst>
          </p:cNvPr>
          <p:cNvCxnSpPr>
            <a:cxnSpLocks/>
            <a:stCxn id="10244" idx="1"/>
          </p:cNvCxnSpPr>
          <p:nvPr/>
        </p:nvCxnSpPr>
        <p:spPr>
          <a:xfrm flipH="1">
            <a:off x="7372692" y="4018932"/>
            <a:ext cx="402798" cy="3193"/>
          </a:xfrm>
          <a:prstGeom prst="straightConnector1">
            <a:avLst/>
          </a:prstGeom>
          <a:ln w="25400">
            <a:headEnd type="none" w="med" len="sm"/>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A957C2E-D173-4A57-A0F7-2315250F0408}"/>
              </a:ext>
            </a:extLst>
          </p:cNvPr>
          <p:cNvCxnSpPr>
            <a:cxnSpLocks/>
            <a:endCxn id="17" idx="0"/>
          </p:cNvCxnSpPr>
          <p:nvPr/>
        </p:nvCxnSpPr>
        <p:spPr>
          <a:xfrm flipH="1">
            <a:off x="6284546" y="2829731"/>
            <a:ext cx="676909" cy="795384"/>
          </a:xfrm>
          <a:prstGeom prst="straightConnector1">
            <a:avLst/>
          </a:prstGeom>
          <a:ln w="25400">
            <a:solidFill>
              <a:schemeClr val="accent5">
                <a:lumMod val="40000"/>
                <a:lumOff val="60000"/>
              </a:schemeClr>
            </a:solidFill>
            <a:headEnd type="stealth" w="lg" len="lg"/>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E410C16-AA21-4B8F-A67E-3199F67687E9}"/>
              </a:ext>
            </a:extLst>
          </p:cNvPr>
          <p:cNvSpPr/>
          <p:nvPr/>
        </p:nvSpPr>
        <p:spPr>
          <a:xfrm>
            <a:off x="2397027" y="981944"/>
            <a:ext cx="1861792" cy="530915"/>
          </a:xfrm>
          <a:prstGeom prst="rect">
            <a:avLst/>
          </a:prstGeom>
          <a:noFill/>
        </p:spPr>
        <p:txBody>
          <a:bodyPr wrap="square" lIns="68580" tIns="34290" rIns="68580" bIns="34290">
            <a:spAutoFit/>
          </a:bodyPr>
          <a:lstStyle/>
          <a:p>
            <a:pPr algn="ctr"/>
            <a:r>
              <a:rPr lang="en-US" sz="1500" dirty="0">
                <a:ln w="0"/>
                <a:solidFill>
                  <a:schemeClr val="accent1"/>
                </a:solidFill>
                <a:effectLst>
                  <a:outerShdw blurRad="38100" dist="25400" dir="5400000" algn="ctr" rotWithShape="0">
                    <a:srgbClr val="6E747A">
                      <a:alpha val="43000"/>
                    </a:srgbClr>
                  </a:outerShdw>
                </a:effectLst>
              </a:rPr>
              <a:t>Natural Language Understanding</a:t>
            </a:r>
          </a:p>
        </p:txBody>
      </p:sp>
      <p:sp>
        <p:nvSpPr>
          <p:cNvPr id="44" name="Rectangle 43">
            <a:extLst>
              <a:ext uri="{FF2B5EF4-FFF2-40B4-BE49-F238E27FC236}">
                <a16:creationId xmlns:a16="http://schemas.microsoft.com/office/drawing/2014/main" id="{58ECD14A-E413-46F9-95FA-17CF98D7FEB0}"/>
              </a:ext>
            </a:extLst>
          </p:cNvPr>
          <p:cNvSpPr/>
          <p:nvPr/>
        </p:nvSpPr>
        <p:spPr>
          <a:xfrm>
            <a:off x="6024672" y="952766"/>
            <a:ext cx="1861792" cy="530915"/>
          </a:xfrm>
          <a:prstGeom prst="rect">
            <a:avLst/>
          </a:prstGeom>
          <a:noFill/>
        </p:spPr>
        <p:txBody>
          <a:bodyPr wrap="square" lIns="68580" tIns="34290" rIns="68580" bIns="34290">
            <a:spAutoFit/>
          </a:bodyPr>
          <a:lstStyle/>
          <a:p>
            <a:pPr algn="ctr"/>
            <a:r>
              <a:rPr lang="en-US" sz="1500" dirty="0">
                <a:ln w="0"/>
                <a:solidFill>
                  <a:schemeClr val="accent1"/>
                </a:solidFill>
                <a:effectLst>
                  <a:outerShdw blurRad="38100" dist="25400" dir="5400000" algn="ctr" rotWithShape="0">
                    <a:srgbClr val="6E747A">
                      <a:alpha val="43000"/>
                    </a:srgbClr>
                  </a:outerShdw>
                </a:effectLst>
              </a:rPr>
              <a:t>Information Extraction</a:t>
            </a:r>
          </a:p>
        </p:txBody>
      </p:sp>
      <p:grpSp>
        <p:nvGrpSpPr>
          <p:cNvPr id="50" name="Group 49">
            <a:extLst>
              <a:ext uri="{FF2B5EF4-FFF2-40B4-BE49-F238E27FC236}">
                <a16:creationId xmlns:a16="http://schemas.microsoft.com/office/drawing/2014/main" id="{3F3BE475-F743-4206-9BEC-1EF7071B8E89}"/>
              </a:ext>
            </a:extLst>
          </p:cNvPr>
          <p:cNvGrpSpPr/>
          <p:nvPr/>
        </p:nvGrpSpPr>
        <p:grpSpPr>
          <a:xfrm>
            <a:off x="279463" y="4551668"/>
            <a:ext cx="2956244" cy="477931"/>
            <a:chOff x="302342" y="3256902"/>
            <a:chExt cx="2956244" cy="477931"/>
          </a:xfrm>
        </p:grpSpPr>
        <p:grpSp>
          <p:nvGrpSpPr>
            <p:cNvPr id="51" name="Group 50">
              <a:extLst>
                <a:ext uri="{FF2B5EF4-FFF2-40B4-BE49-F238E27FC236}">
                  <a16:creationId xmlns:a16="http://schemas.microsoft.com/office/drawing/2014/main" id="{479A97AA-DFCF-45ED-9684-28A650440AC9}"/>
                </a:ext>
              </a:extLst>
            </p:cNvPr>
            <p:cNvGrpSpPr/>
            <p:nvPr/>
          </p:nvGrpSpPr>
          <p:grpSpPr>
            <a:xfrm>
              <a:off x="302342" y="3256902"/>
              <a:ext cx="2833456" cy="477931"/>
              <a:chOff x="302342" y="3256902"/>
              <a:chExt cx="2833456" cy="477931"/>
            </a:xfrm>
          </p:grpSpPr>
          <p:grpSp>
            <p:nvGrpSpPr>
              <p:cNvPr id="53" name="Group 52">
                <a:extLst>
                  <a:ext uri="{FF2B5EF4-FFF2-40B4-BE49-F238E27FC236}">
                    <a16:creationId xmlns:a16="http://schemas.microsoft.com/office/drawing/2014/main" id="{44525108-572D-4604-972D-AD53C8539A17}"/>
                  </a:ext>
                </a:extLst>
              </p:cNvPr>
              <p:cNvGrpSpPr/>
              <p:nvPr/>
            </p:nvGrpSpPr>
            <p:grpSpPr>
              <a:xfrm>
                <a:off x="302342" y="3256902"/>
                <a:ext cx="2833456" cy="477931"/>
                <a:chOff x="302342" y="4029398"/>
                <a:chExt cx="2833456" cy="477931"/>
              </a:xfrm>
            </p:grpSpPr>
            <p:grpSp>
              <p:nvGrpSpPr>
                <p:cNvPr id="55" name="Group 54">
                  <a:extLst>
                    <a:ext uri="{FF2B5EF4-FFF2-40B4-BE49-F238E27FC236}">
                      <a16:creationId xmlns:a16="http://schemas.microsoft.com/office/drawing/2014/main" id="{3E5216AD-9A75-4ACE-9135-E6C614C69F09}"/>
                    </a:ext>
                  </a:extLst>
                </p:cNvPr>
                <p:cNvGrpSpPr/>
                <p:nvPr/>
              </p:nvGrpSpPr>
              <p:grpSpPr>
                <a:xfrm>
                  <a:off x="302342" y="4029398"/>
                  <a:ext cx="2833456" cy="465320"/>
                  <a:chOff x="377765" y="4449827"/>
                  <a:chExt cx="2833456" cy="465320"/>
                </a:xfrm>
              </p:grpSpPr>
              <p:grpSp>
                <p:nvGrpSpPr>
                  <p:cNvPr id="57" name="Group 56">
                    <a:extLst>
                      <a:ext uri="{FF2B5EF4-FFF2-40B4-BE49-F238E27FC236}">
                        <a16:creationId xmlns:a16="http://schemas.microsoft.com/office/drawing/2014/main" id="{7D2708A1-8FA7-4820-A81A-4DCFC3090AE5}"/>
                      </a:ext>
                    </a:extLst>
                  </p:cNvPr>
                  <p:cNvGrpSpPr/>
                  <p:nvPr/>
                </p:nvGrpSpPr>
                <p:grpSpPr>
                  <a:xfrm>
                    <a:off x="377765" y="4482371"/>
                    <a:ext cx="2833456" cy="390301"/>
                    <a:chOff x="2160291" y="3518090"/>
                    <a:chExt cx="4580630" cy="494025"/>
                  </a:xfrm>
                </p:grpSpPr>
                <p:sp>
                  <p:nvSpPr>
                    <p:cNvPr id="59" name="Arrow: Chevron 58">
                      <a:extLst>
                        <a:ext uri="{FF2B5EF4-FFF2-40B4-BE49-F238E27FC236}">
                          <a16:creationId xmlns:a16="http://schemas.microsoft.com/office/drawing/2014/main" id="{A7A49046-A4FC-4D3D-97DE-F87AF5238F64}"/>
                        </a:ext>
                      </a:extLst>
                    </p:cNvPr>
                    <p:cNvSpPr/>
                    <p:nvPr/>
                  </p:nvSpPr>
                  <p:spPr>
                    <a:xfrm>
                      <a:off x="435954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Arrow: Chevron 59">
                      <a:extLst>
                        <a:ext uri="{FF2B5EF4-FFF2-40B4-BE49-F238E27FC236}">
                          <a16:creationId xmlns:a16="http://schemas.microsoft.com/office/drawing/2014/main" id="{C85DFA24-29BB-4CEB-A581-496D86C562DC}"/>
                        </a:ext>
                      </a:extLst>
                    </p:cNvPr>
                    <p:cNvSpPr/>
                    <p:nvPr/>
                  </p:nvSpPr>
                  <p:spPr>
                    <a:xfrm>
                      <a:off x="5461069" y="3518092"/>
                      <a:ext cx="1279852" cy="494023"/>
                    </a:xfrm>
                    <a:prstGeom prst="chevron">
                      <a:avLst>
                        <a:gd name="adj" fmla="val 40000"/>
                      </a:avLst>
                    </a:prstGeom>
                    <a:solidFill>
                      <a:srgbClr val="27347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Arrow: Chevron 60">
                      <a:extLst>
                        <a:ext uri="{FF2B5EF4-FFF2-40B4-BE49-F238E27FC236}">
                          <a16:creationId xmlns:a16="http://schemas.microsoft.com/office/drawing/2014/main" id="{A2205E4A-373C-4658-B19D-E2CC91C832C1}"/>
                        </a:ext>
                      </a:extLst>
                    </p:cNvPr>
                    <p:cNvSpPr/>
                    <p:nvPr/>
                  </p:nvSpPr>
                  <p:spPr>
                    <a:xfrm>
                      <a:off x="3258014" y="3518090"/>
                      <a:ext cx="1279851"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2" name="Arrow: Chevron 61">
                      <a:extLst>
                        <a:ext uri="{FF2B5EF4-FFF2-40B4-BE49-F238E27FC236}">
                          <a16:creationId xmlns:a16="http://schemas.microsoft.com/office/drawing/2014/main" id="{EF83B7FB-CEC0-49A0-9C8B-73362B29C7EB}"/>
                        </a:ext>
                      </a:extLst>
                    </p:cNvPr>
                    <p:cNvSpPr/>
                    <p:nvPr/>
                  </p:nvSpPr>
                  <p:spPr>
                    <a:xfrm>
                      <a:off x="216029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58" name="TextBox 57">
                    <a:extLst>
                      <a:ext uri="{FF2B5EF4-FFF2-40B4-BE49-F238E27FC236}">
                        <a16:creationId xmlns:a16="http://schemas.microsoft.com/office/drawing/2014/main" id="{AC05E381-306A-4375-B77B-4016A52F5F7C}"/>
                      </a:ext>
                    </a:extLst>
                  </p:cNvPr>
                  <p:cNvSpPr txBox="1"/>
                  <p:nvPr/>
                </p:nvSpPr>
                <p:spPr>
                  <a:xfrm>
                    <a:off x="516973" y="4449827"/>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TECHNICAL LANGUAGE PROCESSING</a:t>
                    </a:r>
                  </a:p>
                </p:txBody>
              </p:sp>
            </p:grpSp>
            <p:sp>
              <p:nvSpPr>
                <p:cNvPr id="56" name="TextBox 55">
                  <a:extLst>
                    <a:ext uri="{FF2B5EF4-FFF2-40B4-BE49-F238E27FC236}">
                      <a16:creationId xmlns:a16="http://schemas.microsoft.com/office/drawing/2014/main" id="{3BA5C3CD-30D7-45BF-ADF1-699E7C8F2E19}"/>
                    </a:ext>
                  </a:extLst>
                </p:cNvPr>
                <p:cNvSpPr txBox="1"/>
                <p:nvPr/>
              </p:nvSpPr>
              <p:spPr>
                <a:xfrm>
                  <a:off x="1122926" y="4042009"/>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TEXT TO KNOWLEDGE GRARPHS</a:t>
                  </a:r>
                </a:p>
              </p:txBody>
            </p:sp>
          </p:grpSp>
          <p:sp>
            <p:nvSpPr>
              <p:cNvPr id="54" name="TextBox 53">
                <a:extLst>
                  <a:ext uri="{FF2B5EF4-FFF2-40B4-BE49-F238E27FC236}">
                    <a16:creationId xmlns:a16="http://schemas.microsoft.com/office/drawing/2014/main" id="{95F246C9-E46F-4694-8A2B-E38EED889000}"/>
                  </a:ext>
                </a:extLst>
              </p:cNvPr>
              <p:cNvSpPr txBox="1"/>
              <p:nvPr/>
            </p:nvSpPr>
            <p:spPr>
              <a:xfrm>
                <a:off x="1771831" y="3332030"/>
                <a:ext cx="816507" cy="33708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OUR TOOLS &amp; SOLUTIONS</a:t>
                </a:r>
              </a:p>
            </p:txBody>
          </p:sp>
        </p:grpSp>
        <p:sp>
          <p:nvSpPr>
            <p:cNvPr id="52" name="TextBox 51">
              <a:extLst>
                <a:ext uri="{FF2B5EF4-FFF2-40B4-BE49-F238E27FC236}">
                  <a16:creationId xmlns:a16="http://schemas.microsoft.com/office/drawing/2014/main" id="{85E0D193-0672-452D-B6F4-7FDD188767D4}"/>
                </a:ext>
              </a:extLst>
            </p:cNvPr>
            <p:cNvSpPr txBox="1"/>
            <p:nvPr/>
          </p:nvSpPr>
          <p:spPr>
            <a:xfrm>
              <a:off x="2442079" y="3371820"/>
              <a:ext cx="816507" cy="337080"/>
            </a:xfrm>
            <a:prstGeom prst="rect">
              <a:avLst/>
            </a:prstGeom>
            <a:noFill/>
          </p:spPr>
          <p:txBody>
            <a:bodyPr wrap="square" rtlCol="0">
              <a:spAutoFit/>
            </a:bodyPr>
            <a:lstStyle>
              <a:defPPr>
                <a:defRPr lang="en-US"/>
              </a:defPPr>
              <a:lvl1pPr marL="0" indent="0">
                <a:lnSpc>
                  <a:spcPts val="1000"/>
                </a:lnSpc>
                <a:spcBef>
                  <a:spcPts val="2400"/>
                </a:spcBef>
                <a:spcAft>
                  <a:spcPts val="1200"/>
                </a:spcAft>
                <a:tabLst>
                  <a:tab pos="179388" algn="l"/>
                </a:tabLst>
                <a:defRPr sz="600" b="1" i="1" baseline="0">
                  <a:ea typeface="+mj-ea"/>
                  <a:cs typeface="Arial" panose="020B0604020202020204" pitchFamily="34" charset="0"/>
                </a:defRPr>
              </a:lvl1pPr>
            </a:lstStyle>
            <a:p>
              <a:r>
                <a:rPr lang="en-US" dirty="0">
                  <a:solidFill>
                    <a:schemeClr val="bg1">
                      <a:lumMod val="95000"/>
                    </a:schemeClr>
                  </a:solidFill>
                </a:rPr>
                <a:t>HUMAN-DIGITAL WORKFORCE</a:t>
              </a:r>
            </a:p>
          </p:txBody>
        </p:sp>
      </p:grpSp>
    </p:spTree>
    <p:extLst>
      <p:ext uri="{BB962C8B-B14F-4D97-AF65-F5344CB8AC3E}">
        <p14:creationId xmlns:p14="http://schemas.microsoft.com/office/powerpoint/2010/main" val="102072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p:cTn id="7" dur="1000" fill="hold"/>
                                        <p:tgtEl>
                                          <p:spTgt spid="10244"/>
                                        </p:tgtEl>
                                        <p:attrNameLst>
                                          <p:attrName>ppt_w</p:attrName>
                                        </p:attrNameLst>
                                      </p:cBhvr>
                                      <p:tavLst>
                                        <p:tav tm="0">
                                          <p:val>
                                            <p:fltVal val="0"/>
                                          </p:val>
                                        </p:tav>
                                        <p:tav tm="100000">
                                          <p:val>
                                            <p:strVal val="#ppt_w"/>
                                          </p:val>
                                        </p:tav>
                                      </p:tavLst>
                                    </p:anim>
                                    <p:anim calcmode="lin" valueType="num">
                                      <p:cBhvr>
                                        <p:cTn id="8" dur="1000" fill="hold"/>
                                        <p:tgtEl>
                                          <p:spTgt spid="10244"/>
                                        </p:tgtEl>
                                        <p:attrNameLst>
                                          <p:attrName>ppt_h</p:attrName>
                                        </p:attrNameLst>
                                      </p:cBhvr>
                                      <p:tavLst>
                                        <p:tav tm="0">
                                          <p:val>
                                            <p:fltVal val="0"/>
                                          </p:val>
                                        </p:tav>
                                        <p:tav tm="100000">
                                          <p:val>
                                            <p:strVal val="#ppt_h"/>
                                          </p:val>
                                        </p:tav>
                                      </p:tavLst>
                                    </p:anim>
                                    <p:anim calcmode="lin" valueType="num">
                                      <p:cBhvr>
                                        <p:cTn id="9" dur="1000" fill="hold"/>
                                        <p:tgtEl>
                                          <p:spTgt spid="10244"/>
                                        </p:tgtEl>
                                        <p:attrNameLst>
                                          <p:attrName>style.rotation</p:attrName>
                                        </p:attrNameLst>
                                      </p:cBhvr>
                                      <p:tavLst>
                                        <p:tav tm="0">
                                          <p:val>
                                            <p:fltVal val="90"/>
                                          </p:val>
                                        </p:tav>
                                        <p:tav tm="100000">
                                          <p:val>
                                            <p:fltVal val="0"/>
                                          </p:val>
                                        </p:tav>
                                      </p:tavLst>
                                    </p:anim>
                                    <p:animEffect transition="in" filter="fade">
                                      <p:cBhvr>
                                        <p:cTn id="10" dur="10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042687-A770-C0FA-8A3B-2A402FB1B79B}"/>
              </a:ext>
            </a:extLst>
          </p:cNvPr>
          <p:cNvSpPr/>
          <p:nvPr/>
        </p:nvSpPr>
        <p:spPr bwMode="auto">
          <a:xfrm>
            <a:off x="5106087" y="3255342"/>
            <a:ext cx="3847637" cy="1884378"/>
          </a:xfrm>
          <a:prstGeom prst="rect">
            <a:avLst/>
          </a:prstGeom>
          <a:solidFill>
            <a:schemeClr val="bg1">
              <a:lumMod val="85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AU" dirty="0"/>
              <a:t>Within the next 5 years,  hybrid human-digital workforces will</a:t>
            </a:r>
          </a:p>
          <a:p>
            <a:pPr marL="257175" indent="-257175">
              <a:buFont typeface="Arial" panose="020B0604020202020204" pitchFamily="34" charset="0"/>
              <a:buChar char="•"/>
            </a:pPr>
            <a:r>
              <a:rPr lang="en-AU" dirty="0"/>
              <a:t>Work in a </a:t>
            </a:r>
            <a:r>
              <a:rPr lang="en-AU" dirty="0">
                <a:solidFill>
                  <a:srgbClr val="00B0F0"/>
                </a:solidFill>
              </a:rPr>
              <a:t>task-oriented</a:t>
            </a:r>
            <a:r>
              <a:rPr lang="en-AU" dirty="0"/>
              <a:t> (rather than software application-oriented) manner, and</a:t>
            </a:r>
          </a:p>
          <a:p>
            <a:pPr marL="257175" indent="-257175">
              <a:buFont typeface="Arial" panose="020B0604020202020204" pitchFamily="34" charset="0"/>
              <a:buChar char="•"/>
            </a:pPr>
            <a:r>
              <a:rPr lang="en-AU" dirty="0"/>
              <a:t>Be part of </a:t>
            </a:r>
            <a:r>
              <a:rPr lang="en-AU" dirty="0">
                <a:solidFill>
                  <a:srgbClr val="00B0F0"/>
                </a:solidFill>
              </a:rPr>
              <a:t>virtual assembly line</a:t>
            </a:r>
          </a:p>
        </p:txBody>
      </p:sp>
      <p:sp>
        <p:nvSpPr>
          <p:cNvPr id="7" name="Title Placeholder 1">
            <a:extLst>
              <a:ext uri="{FF2B5EF4-FFF2-40B4-BE49-F238E27FC236}">
                <a16:creationId xmlns:a16="http://schemas.microsoft.com/office/drawing/2014/main" id="{74A134DA-5183-4842-A769-342F600B6C20}"/>
              </a:ext>
            </a:extLst>
          </p:cNvPr>
          <p:cNvSpPr txBox="1">
            <a:spLocks noChangeAspect="1"/>
          </p:cNvSpPr>
          <p:nvPr/>
        </p:nvSpPr>
        <p:spPr>
          <a:xfrm>
            <a:off x="377765" y="303066"/>
            <a:ext cx="6240012" cy="424997"/>
          </a:xfrm>
          <a:prstGeom prst="rect">
            <a:avLst/>
          </a:prstGeom>
        </p:spPr>
        <p:txBody>
          <a:bodyPr vert="horz" lIns="38346" tIns="19172" rIns="38346" bIns="19172" rtlCol="0" anchor="t">
            <a:noAutofit/>
          </a:bodyPr>
          <a:lstStyle>
            <a:lvl1pPr algn="r"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l"/>
            <a:r>
              <a:rPr lang="en-US" sz="1800" dirty="0">
                <a:latin typeface="+mn-lt"/>
                <a:cs typeface="Arial" panose="020B0604020202020204" pitchFamily="34" charset="0"/>
              </a:rPr>
              <a:t>Human – Digital Workforce: Trends in Automation 2022</a:t>
            </a:r>
            <a:endParaRPr lang="en-US" sz="1800" dirty="0">
              <a:solidFill>
                <a:schemeClr val="accent5"/>
              </a:solidFill>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63A46345-0406-48E2-B358-AD5AC34F4399}"/>
              </a:ext>
            </a:extLst>
          </p:cNvPr>
          <p:cNvCxnSpPr>
            <a:cxnSpLocks/>
          </p:cNvCxnSpPr>
          <p:nvPr/>
        </p:nvCxnSpPr>
        <p:spPr>
          <a:xfrm>
            <a:off x="377765" y="602705"/>
            <a:ext cx="618250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3" name="Picture 2" descr="Assembly Line designs, themes, templates and downloadable graphic elements  on Dribbble">
            <a:extLst>
              <a:ext uri="{FF2B5EF4-FFF2-40B4-BE49-F238E27FC236}">
                <a16:creationId xmlns:a16="http://schemas.microsoft.com/office/drawing/2014/main" id="{CBCFAD60-BE98-4A71-B8FD-D25B08409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090" b="6090"/>
          <a:stretch>
            <a:fillRect/>
          </a:stretch>
        </p:blipFill>
        <p:spPr bwMode="auto">
          <a:xfrm>
            <a:off x="5106088" y="766924"/>
            <a:ext cx="3720128" cy="24495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554AA41E-1B0B-4BEE-8E4C-B8100F8A90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88" y="882237"/>
            <a:ext cx="4612910" cy="233424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DC422345-6EC2-4B3D-AB7D-A1E84F712C79}"/>
              </a:ext>
            </a:extLst>
          </p:cNvPr>
          <p:cNvSpPr/>
          <p:nvPr/>
        </p:nvSpPr>
        <p:spPr bwMode="auto">
          <a:xfrm>
            <a:off x="325498" y="3235645"/>
            <a:ext cx="4212091" cy="1158125"/>
          </a:xfrm>
          <a:prstGeom prst="rect">
            <a:avLst/>
          </a:prstGeom>
          <a:solidFill>
            <a:schemeClr val="bg1">
              <a:lumMod val="85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AU" dirty="0"/>
              <a:t>People will work side-by-side with </a:t>
            </a:r>
            <a:r>
              <a:rPr lang="en-AU" dirty="0">
                <a:solidFill>
                  <a:srgbClr val="00B0F0"/>
                </a:solidFill>
              </a:rPr>
              <a:t>virtual robotic assistants</a:t>
            </a:r>
            <a:r>
              <a:rPr lang="en-AU" dirty="0"/>
              <a:t>—sharing tasks, passing work back and forth, collaborating. </a:t>
            </a:r>
          </a:p>
        </p:txBody>
      </p:sp>
      <p:pic>
        <p:nvPicPr>
          <p:cNvPr id="24" name="Picture 23">
            <a:extLst>
              <a:ext uri="{FF2B5EF4-FFF2-40B4-BE49-F238E27FC236}">
                <a16:creationId xmlns:a16="http://schemas.microsoft.com/office/drawing/2014/main" id="{3C1F6373-5C54-426F-8A9C-586F3FE7D036}"/>
              </a:ext>
            </a:extLst>
          </p:cNvPr>
          <p:cNvPicPr>
            <a:picLocks noChangeAspect="1"/>
          </p:cNvPicPr>
          <p:nvPr/>
        </p:nvPicPr>
        <p:blipFill>
          <a:blip r:embed="rId5"/>
          <a:stretch>
            <a:fillRect/>
          </a:stretch>
        </p:blipFill>
        <p:spPr>
          <a:xfrm>
            <a:off x="7301763" y="100350"/>
            <a:ext cx="1464473" cy="415214"/>
          </a:xfrm>
          <a:prstGeom prst="rect">
            <a:avLst/>
          </a:prstGeom>
        </p:spPr>
      </p:pic>
      <p:grpSp>
        <p:nvGrpSpPr>
          <p:cNvPr id="54" name="Group 53">
            <a:extLst>
              <a:ext uri="{FF2B5EF4-FFF2-40B4-BE49-F238E27FC236}">
                <a16:creationId xmlns:a16="http://schemas.microsoft.com/office/drawing/2014/main" id="{D4BE072D-3EA8-4D53-8C66-BD519FF8CF68}"/>
              </a:ext>
            </a:extLst>
          </p:cNvPr>
          <p:cNvGrpSpPr/>
          <p:nvPr/>
        </p:nvGrpSpPr>
        <p:grpSpPr>
          <a:xfrm>
            <a:off x="279463" y="4551668"/>
            <a:ext cx="2956244" cy="477931"/>
            <a:chOff x="302342" y="3256902"/>
            <a:chExt cx="2956244" cy="477931"/>
          </a:xfrm>
        </p:grpSpPr>
        <p:grpSp>
          <p:nvGrpSpPr>
            <p:cNvPr id="55" name="Group 54">
              <a:extLst>
                <a:ext uri="{FF2B5EF4-FFF2-40B4-BE49-F238E27FC236}">
                  <a16:creationId xmlns:a16="http://schemas.microsoft.com/office/drawing/2014/main" id="{D6501E23-6E34-4D72-A2DE-61567869F7DD}"/>
                </a:ext>
              </a:extLst>
            </p:cNvPr>
            <p:cNvGrpSpPr/>
            <p:nvPr/>
          </p:nvGrpSpPr>
          <p:grpSpPr>
            <a:xfrm>
              <a:off x="302342" y="3256902"/>
              <a:ext cx="2833456" cy="477931"/>
              <a:chOff x="302342" y="3256902"/>
              <a:chExt cx="2833456" cy="477931"/>
            </a:xfrm>
          </p:grpSpPr>
          <p:grpSp>
            <p:nvGrpSpPr>
              <p:cNvPr id="57" name="Group 56">
                <a:extLst>
                  <a:ext uri="{FF2B5EF4-FFF2-40B4-BE49-F238E27FC236}">
                    <a16:creationId xmlns:a16="http://schemas.microsoft.com/office/drawing/2014/main" id="{2FDBB654-EA79-494C-865B-1C6407C2F507}"/>
                  </a:ext>
                </a:extLst>
              </p:cNvPr>
              <p:cNvGrpSpPr/>
              <p:nvPr/>
            </p:nvGrpSpPr>
            <p:grpSpPr>
              <a:xfrm>
                <a:off x="302342" y="3256902"/>
                <a:ext cx="2833456" cy="477931"/>
                <a:chOff x="302342" y="4029398"/>
                <a:chExt cx="2833456" cy="477931"/>
              </a:xfrm>
            </p:grpSpPr>
            <p:grpSp>
              <p:nvGrpSpPr>
                <p:cNvPr id="59" name="Group 58">
                  <a:extLst>
                    <a:ext uri="{FF2B5EF4-FFF2-40B4-BE49-F238E27FC236}">
                      <a16:creationId xmlns:a16="http://schemas.microsoft.com/office/drawing/2014/main" id="{D1B81709-27AE-45DE-92AA-B93D0480B6EA}"/>
                    </a:ext>
                  </a:extLst>
                </p:cNvPr>
                <p:cNvGrpSpPr/>
                <p:nvPr/>
              </p:nvGrpSpPr>
              <p:grpSpPr>
                <a:xfrm>
                  <a:off x="302342" y="4029398"/>
                  <a:ext cx="2833456" cy="465320"/>
                  <a:chOff x="377765" y="4449827"/>
                  <a:chExt cx="2833456" cy="465320"/>
                </a:xfrm>
              </p:grpSpPr>
              <p:grpSp>
                <p:nvGrpSpPr>
                  <p:cNvPr id="61" name="Group 60">
                    <a:extLst>
                      <a:ext uri="{FF2B5EF4-FFF2-40B4-BE49-F238E27FC236}">
                        <a16:creationId xmlns:a16="http://schemas.microsoft.com/office/drawing/2014/main" id="{21096671-6BD3-4491-BB45-CE058CE21AB2}"/>
                      </a:ext>
                    </a:extLst>
                  </p:cNvPr>
                  <p:cNvGrpSpPr/>
                  <p:nvPr/>
                </p:nvGrpSpPr>
                <p:grpSpPr>
                  <a:xfrm>
                    <a:off x="377765" y="4482371"/>
                    <a:ext cx="2833456" cy="390301"/>
                    <a:chOff x="2160291" y="3518090"/>
                    <a:chExt cx="4580630" cy="494025"/>
                  </a:xfrm>
                </p:grpSpPr>
                <p:sp>
                  <p:nvSpPr>
                    <p:cNvPr id="64" name="Arrow: Chevron 63">
                      <a:extLst>
                        <a:ext uri="{FF2B5EF4-FFF2-40B4-BE49-F238E27FC236}">
                          <a16:creationId xmlns:a16="http://schemas.microsoft.com/office/drawing/2014/main" id="{4EABF683-5DEF-42F9-9C76-21DB6BE3A03C}"/>
                        </a:ext>
                      </a:extLst>
                    </p:cNvPr>
                    <p:cNvSpPr/>
                    <p:nvPr/>
                  </p:nvSpPr>
                  <p:spPr>
                    <a:xfrm>
                      <a:off x="435954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5" name="Arrow: Chevron 64">
                      <a:extLst>
                        <a:ext uri="{FF2B5EF4-FFF2-40B4-BE49-F238E27FC236}">
                          <a16:creationId xmlns:a16="http://schemas.microsoft.com/office/drawing/2014/main" id="{D5EAA4F0-6E3F-42E6-976D-D69701F90D51}"/>
                        </a:ext>
                      </a:extLst>
                    </p:cNvPr>
                    <p:cNvSpPr/>
                    <p:nvPr/>
                  </p:nvSpPr>
                  <p:spPr>
                    <a:xfrm>
                      <a:off x="5461069" y="3518092"/>
                      <a:ext cx="1279852" cy="494023"/>
                    </a:xfrm>
                    <a:prstGeom prst="chevron">
                      <a:avLst>
                        <a:gd name="adj" fmla="val 40000"/>
                      </a:avLst>
                    </a:prstGeom>
                    <a:solidFill>
                      <a:srgbClr val="27347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6" name="Arrow: Chevron 65">
                      <a:extLst>
                        <a:ext uri="{FF2B5EF4-FFF2-40B4-BE49-F238E27FC236}">
                          <a16:creationId xmlns:a16="http://schemas.microsoft.com/office/drawing/2014/main" id="{420EE1E8-315F-487C-A57E-BAEF540AC3E1}"/>
                        </a:ext>
                      </a:extLst>
                    </p:cNvPr>
                    <p:cNvSpPr/>
                    <p:nvPr/>
                  </p:nvSpPr>
                  <p:spPr>
                    <a:xfrm>
                      <a:off x="3258014" y="3518090"/>
                      <a:ext cx="1279851"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Arrow: Chevron 66">
                      <a:extLst>
                        <a:ext uri="{FF2B5EF4-FFF2-40B4-BE49-F238E27FC236}">
                          <a16:creationId xmlns:a16="http://schemas.microsoft.com/office/drawing/2014/main" id="{F683C1F7-C4B6-4BC5-9F86-EF98C9201A40}"/>
                        </a:ext>
                      </a:extLst>
                    </p:cNvPr>
                    <p:cNvSpPr/>
                    <p:nvPr/>
                  </p:nvSpPr>
                  <p:spPr>
                    <a:xfrm>
                      <a:off x="2160291" y="3518092"/>
                      <a:ext cx="1279852" cy="494023"/>
                    </a:xfrm>
                    <a:prstGeom prst="chevron">
                      <a:avLst>
                        <a:gd name="adj" fmla="val 40000"/>
                      </a:avLst>
                    </a:prstGeom>
                    <a:solidFill>
                      <a:schemeClr val="accent4">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62" name="TextBox 61">
                    <a:extLst>
                      <a:ext uri="{FF2B5EF4-FFF2-40B4-BE49-F238E27FC236}">
                        <a16:creationId xmlns:a16="http://schemas.microsoft.com/office/drawing/2014/main" id="{2585730F-2180-4BD6-8F32-C95F97D0A2EA}"/>
                      </a:ext>
                    </a:extLst>
                  </p:cNvPr>
                  <p:cNvSpPr txBox="1"/>
                  <p:nvPr/>
                </p:nvSpPr>
                <p:spPr>
                  <a:xfrm>
                    <a:off x="516973" y="4449827"/>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TECHNICAL LANGUAGE PROCESSING</a:t>
                    </a:r>
                  </a:p>
                </p:txBody>
              </p:sp>
            </p:grpSp>
            <p:sp>
              <p:nvSpPr>
                <p:cNvPr id="60" name="TextBox 59">
                  <a:extLst>
                    <a:ext uri="{FF2B5EF4-FFF2-40B4-BE49-F238E27FC236}">
                      <a16:creationId xmlns:a16="http://schemas.microsoft.com/office/drawing/2014/main" id="{586E3A83-4BC9-4E82-B352-C33F13AFD595}"/>
                    </a:ext>
                  </a:extLst>
                </p:cNvPr>
                <p:cNvSpPr txBox="1"/>
                <p:nvPr/>
              </p:nvSpPr>
              <p:spPr>
                <a:xfrm>
                  <a:off x="1122926" y="4042009"/>
                  <a:ext cx="816507" cy="46532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TEXT TO KNOWLEDGE GRARPHS</a:t>
                  </a:r>
                </a:p>
              </p:txBody>
            </p:sp>
          </p:grpSp>
          <p:sp>
            <p:nvSpPr>
              <p:cNvPr id="58" name="TextBox 57">
                <a:extLst>
                  <a:ext uri="{FF2B5EF4-FFF2-40B4-BE49-F238E27FC236}">
                    <a16:creationId xmlns:a16="http://schemas.microsoft.com/office/drawing/2014/main" id="{B6311C77-026B-4432-8CA0-4E0161400E91}"/>
                  </a:ext>
                </a:extLst>
              </p:cNvPr>
              <p:cNvSpPr txBox="1"/>
              <p:nvPr/>
            </p:nvSpPr>
            <p:spPr>
              <a:xfrm>
                <a:off x="1771831" y="3332030"/>
                <a:ext cx="816507" cy="337080"/>
              </a:xfrm>
              <a:prstGeom prst="rect">
                <a:avLst/>
              </a:prstGeom>
              <a:noFill/>
            </p:spPr>
            <p:txBody>
              <a:bodyPr wrap="square" rtlCol="0">
                <a:spAutoFit/>
              </a:bodyPr>
              <a:lstStyle/>
              <a:p>
                <a:pPr>
                  <a:lnSpc>
                    <a:spcPts val="1000"/>
                  </a:lnSpc>
                  <a:spcBef>
                    <a:spcPts val="2400"/>
                  </a:spcBef>
                  <a:spcAft>
                    <a:spcPts val="1200"/>
                  </a:spcAft>
                  <a:tabLst>
                    <a:tab pos="179384" algn="l"/>
                  </a:tabLst>
                </a:pPr>
                <a:r>
                  <a:rPr lang="en-US" sz="600" i="1" dirty="0">
                    <a:solidFill>
                      <a:schemeClr val="tx1">
                        <a:lumMod val="60000"/>
                        <a:lumOff val="40000"/>
                      </a:schemeClr>
                    </a:solidFill>
                    <a:ea typeface="+mj-ea"/>
                    <a:cs typeface="Arial" panose="020B0604020202020204" pitchFamily="34" charset="0"/>
                  </a:rPr>
                  <a:t>OUR TOOLS &amp; SOLUTIONS</a:t>
                </a:r>
              </a:p>
            </p:txBody>
          </p:sp>
        </p:grpSp>
        <p:sp>
          <p:nvSpPr>
            <p:cNvPr id="56" name="TextBox 55">
              <a:extLst>
                <a:ext uri="{FF2B5EF4-FFF2-40B4-BE49-F238E27FC236}">
                  <a16:creationId xmlns:a16="http://schemas.microsoft.com/office/drawing/2014/main" id="{2F4BB769-9AB3-4A62-9824-CBA880BADF0A}"/>
                </a:ext>
              </a:extLst>
            </p:cNvPr>
            <p:cNvSpPr txBox="1"/>
            <p:nvPr/>
          </p:nvSpPr>
          <p:spPr>
            <a:xfrm>
              <a:off x="2442079" y="3371820"/>
              <a:ext cx="816507" cy="337080"/>
            </a:xfrm>
            <a:prstGeom prst="rect">
              <a:avLst/>
            </a:prstGeom>
            <a:noFill/>
          </p:spPr>
          <p:txBody>
            <a:bodyPr wrap="square" rtlCol="0">
              <a:spAutoFit/>
            </a:bodyPr>
            <a:lstStyle>
              <a:defPPr>
                <a:defRPr lang="en-US"/>
              </a:defPPr>
              <a:lvl1pPr marL="0" indent="0">
                <a:lnSpc>
                  <a:spcPts val="1000"/>
                </a:lnSpc>
                <a:spcBef>
                  <a:spcPts val="2400"/>
                </a:spcBef>
                <a:spcAft>
                  <a:spcPts val="1200"/>
                </a:spcAft>
                <a:tabLst>
                  <a:tab pos="179388" algn="l"/>
                </a:tabLst>
                <a:defRPr sz="600" b="1" i="1" baseline="0">
                  <a:ea typeface="+mj-ea"/>
                  <a:cs typeface="Arial" panose="020B0604020202020204" pitchFamily="34" charset="0"/>
                </a:defRPr>
              </a:lvl1pPr>
            </a:lstStyle>
            <a:p>
              <a:r>
                <a:rPr lang="en-US" dirty="0">
                  <a:solidFill>
                    <a:schemeClr val="bg1">
                      <a:lumMod val="95000"/>
                    </a:schemeClr>
                  </a:solidFill>
                </a:rPr>
                <a:t>HUMAN-DIGITAL WORKFORCE</a:t>
              </a:r>
            </a:p>
          </p:txBody>
        </p:sp>
      </p:grpSp>
    </p:spTree>
    <p:extLst>
      <p:ext uri="{BB962C8B-B14F-4D97-AF65-F5344CB8AC3E}">
        <p14:creationId xmlns:p14="http://schemas.microsoft.com/office/powerpoint/2010/main" val="1826177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FC95852-336D-415C-952A-9DFD2D1B8564}"/>
              </a:ext>
            </a:extLst>
          </p:cNvPr>
          <p:cNvSpPr>
            <a:spLocks noGrp="1"/>
          </p:cNvSpPr>
          <p:nvPr>
            <p:ph type="body" sz="quarter" idx="10"/>
          </p:nvPr>
        </p:nvSpPr>
        <p:spPr>
          <a:xfrm>
            <a:off x="1709313" y="292812"/>
            <a:ext cx="6950075" cy="447675"/>
          </a:xfrm>
        </p:spPr>
        <p:txBody>
          <a:bodyPr/>
          <a:lstStyle/>
          <a:p>
            <a:r>
              <a:rPr lang="en-AU" dirty="0">
                <a:latin typeface="Calibri" panose="020F0502020204030204" pitchFamily="34" charset="0"/>
                <a:cs typeface="Calibri" panose="020F0502020204030204" pitchFamily="34" charset="0"/>
              </a:rPr>
              <a:t>Schedule</a:t>
            </a:r>
          </a:p>
        </p:txBody>
      </p:sp>
      <p:sp>
        <p:nvSpPr>
          <p:cNvPr id="7" name="Text Placeholder 1">
            <a:extLst>
              <a:ext uri="{FF2B5EF4-FFF2-40B4-BE49-F238E27FC236}">
                <a16:creationId xmlns:a16="http://schemas.microsoft.com/office/drawing/2014/main" id="{114944C0-FB00-744C-BFB5-C5D47704ED41}"/>
              </a:ext>
            </a:extLst>
          </p:cNvPr>
          <p:cNvSpPr txBox="1">
            <a:spLocks/>
          </p:cNvSpPr>
          <p:nvPr/>
        </p:nvSpPr>
        <p:spPr>
          <a:xfrm>
            <a:off x="1605618" y="532348"/>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b="1" dirty="0">
                <a:solidFill>
                  <a:schemeClr val="accent2"/>
                </a:solidFill>
                <a:latin typeface="Calibri" panose="020F0502020204030204" pitchFamily="34" charset="0"/>
                <a:cs typeface="Calibri" panose="020F0502020204030204" pitchFamily="34" charset="0"/>
              </a:rPr>
              <a:t>DAY 12</a:t>
            </a:r>
          </a:p>
        </p:txBody>
      </p:sp>
      <p:graphicFrame>
        <p:nvGraphicFramePr>
          <p:cNvPr id="2" name="Table 1">
            <a:extLst>
              <a:ext uri="{FF2B5EF4-FFF2-40B4-BE49-F238E27FC236}">
                <a16:creationId xmlns:a16="http://schemas.microsoft.com/office/drawing/2014/main" id="{0482EF2C-5731-0F15-6A1B-5D8340DCCE3D}"/>
              </a:ext>
            </a:extLst>
          </p:cNvPr>
          <p:cNvGraphicFramePr>
            <a:graphicFrameLocks noGrp="1"/>
          </p:cNvGraphicFramePr>
          <p:nvPr>
            <p:extLst>
              <p:ext uri="{D42A27DB-BD31-4B8C-83A1-F6EECF244321}">
                <p14:modId xmlns:p14="http://schemas.microsoft.com/office/powerpoint/2010/main" val="2086428020"/>
              </p:ext>
            </p:extLst>
          </p:nvPr>
        </p:nvGraphicFramePr>
        <p:xfrm>
          <a:off x="962700" y="1329268"/>
          <a:ext cx="7218600" cy="3208632"/>
        </p:xfrm>
        <a:graphic>
          <a:graphicData uri="http://schemas.openxmlformats.org/drawingml/2006/table">
            <a:tbl>
              <a:tblPr/>
              <a:tblGrid>
                <a:gridCol w="630210">
                  <a:extLst>
                    <a:ext uri="{9D8B030D-6E8A-4147-A177-3AD203B41FA5}">
                      <a16:colId xmlns:a16="http://schemas.microsoft.com/office/drawing/2014/main" val="2193013069"/>
                    </a:ext>
                  </a:extLst>
                </a:gridCol>
                <a:gridCol w="709752">
                  <a:extLst>
                    <a:ext uri="{9D8B030D-6E8A-4147-A177-3AD203B41FA5}">
                      <a16:colId xmlns:a16="http://schemas.microsoft.com/office/drawing/2014/main" val="946764761"/>
                    </a:ext>
                  </a:extLst>
                </a:gridCol>
                <a:gridCol w="4801191">
                  <a:extLst>
                    <a:ext uri="{9D8B030D-6E8A-4147-A177-3AD203B41FA5}">
                      <a16:colId xmlns:a16="http://schemas.microsoft.com/office/drawing/2014/main" val="3352068318"/>
                    </a:ext>
                  </a:extLst>
                </a:gridCol>
                <a:gridCol w="1077447">
                  <a:extLst>
                    <a:ext uri="{9D8B030D-6E8A-4147-A177-3AD203B41FA5}">
                      <a16:colId xmlns:a16="http://schemas.microsoft.com/office/drawing/2014/main" val="2508821212"/>
                    </a:ext>
                  </a:extLst>
                </a:gridCol>
              </a:tblGrid>
              <a:tr h="166138">
                <a:tc>
                  <a:txBody>
                    <a:bodyPr/>
                    <a:lstStyle/>
                    <a:p>
                      <a:pPr algn="r"/>
                      <a:r>
                        <a:rPr lang="en-AU" sz="1300" b="1" dirty="0">
                          <a:latin typeface="Calibri" panose="020F0502020204030204" pitchFamily="34" charset="0"/>
                          <a:cs typeface="Calibri" panose="020F0502020204030204" pitchFamily="34" charset="0"/>
                        </a:rPr>
                        <a:t>AWST</a:t>
                      </a:r>
                    </a:p>
                  </a:txBody>
                  <a:tcPr marL="69267" marR="69267" marT="34633" marB="34633" anchor="ctr">
                    <a:lnL>
                      <a:noFill/>
                    </a:lnL>
                    <a:lnR>
                      <a:noFill/>
                    </a:lnR>
                    <a:lnT>
                      <a:noFill/>
                    </a:lnT>
                    <a:lnB>
                      <a:noFill/>
                    </a:lnB>
                    <a:solidFill>
                      <a:schemeClr val="bg1">
                        <a:lumMod val="85000"/>
                      </a:schemeClr>
                    </a:solidFill>
                  </a:tcPr>
                </a:tc>
                <a:tc>
                  <a:txBody>
                    <a:bodyPr/>
                    <a:lstStyle/>
                    <a:p>
                      <a:pPr algn="l"/>
                      <a:r>
                        <a:rPr lang="en-AU" sz="1300" b="1" dirty="0">
                          <a:latin typeface="Calibri" panose="020F0502020204030204" pitchFamily="34" charset="0"/>
                          <a:cs typeface="Calibri" panose="020F0502020204030204" pitchFamily="34" charset="0"/>
                        </a:rPr>
                        <a:t>AEST</a:t>
                      </a:r>
                    </a:p>
                  </a:txBody>
                  <a:tcPr marL="69267" marR="69267" marT="34633" marB="34633" anchor="ctr">
                    <a:lnL>
                      <a:noFill/>
                    </a:lnL>
                    <a:lnR>
                      <a:noFill/>
                    </a:lnR>
                    <a:lnT>
                      <a:noFill/>
                    </a:lnT>
                    <a:lnB>
                      <a:noFill/>
                    </a:lnB>
                    <a:solidFill>
                      <a:schemeClr val="bg1">
                        <a:lumMod val="85000"/>
                      </a:schemeClr>
                    </a:solidFill>
                  </a:tcPr>
                </a:tc>
                <a:tc>
                  <a:txBody>
                    <a:bodyPr/>
                    <a:lstStyle/>
                    <a:p>
                      <a:r>
                        <a:rPr lang="en-AU" sz="1300" b="1" dirty="0">
                          <a:latin typeface="Calibri" panose="020F0502020204030204" pitchFamily="34" charset="0"/>
                          <a:cs typeface="Calibri" panose="020F0502020204030204" pitchFamily="34" charset="0"/>
                        </a:rPr>
                        <a:t>Agenda</a:t>
                      </a:r>
                    </a:p>
                  </a:txBody>
                  <a:tcPr marL="69267" marR="69267" marT="34633" marB="34633" anchor="ctr">
                    <a:lnL>
                      <a:noFill/>
                    </a:lnL>
                    <a:lnR>
                      <a:noFill/>
                    </a:lnR>
                    <a:lnT>
                      <a:noFill/>
                    </a:lnT>
                    <a:lnB>
                      <a:noFill/>
                    </a:lnB>
                    <a:solidFill>
                      <a:schemeClr val="bg1">
                        <a:lumMod val="85000"/>
                      </a:schemeClr>
                    </a:solidFill>
                  </a:tcPr>
                </a:tc>
                <a:tc>
                  <a:txBody>
                    <a:bodyPr/>
                    <a:lstStyle/>
                    <a:p>
                      <a:endParaRPr lang="en-AU" sz="1300" dirty="0">
                        <a:latin typeface="Calibri" panose="020F0502020204030204" pitchFamily="34" charset="0"/>
                        <a:cs typeface="Calibri" panose="020F0502020204030204" pitchFamily="34" charset="0"/>
                      </a:endParaRPr>
                    </a:p>
                  </a:txBody>
                  <a:tcPr marL="69267" marR="69267" marT="34633" marB="34633" anchor="ctr">
                    <a:lnL>
                      <a:noFill/>
                    </a:lnL>
                    <a:lnR>
                      <a:noFill/>
                    </a:lnR>
                    <a:lnT>
                      <a:noFill/>
                    </a:lnT>
                    <a:lnB>
                      <a:noFill/>
                    </a:lnB>
                    <a:solidFill>
                      <a:schemeClr val="bg1">
                        <a:lumMod val="85000"/>
                      </a:schemeClr>
                    </a:solidFill>
                  </a:tcPr>
                </a:tc>
                <a:extLst>
                  <a:ext uri="{0D108BD9-81ED-4DB2-BD59-A6C34878D82A}">
                    <a16:rowId xmlns:a16="http://schemas.microsoft.com/office/drawing/2014/main" val="207166352"/>
                  </a:ext>
                </a:extLst>
              </a:tr>
              <a:tr h="232189">
                <a:tc>
                  <a:txBody>
                    <a:bodyPr/>
                    <a:lstStyle/>
                    <a:p>
                      <a:pPr algn="r"/>
                      <a:r>
                        <a:rPr lang="en-AU" sz="1300" b="0" dirty="0">
                          <a:latin typeface="Calibri" panose="020F0502020204030204" pitchFamily="34" charset="0"/>
                          <a:cs typeface="Calibri" panose="020F0502020204030204" pitchFamily="34" charset="0"/>
                        </a:rPr>
                        <a:t>08:00</a:t>
                      </a:r>
                    </a:p>
                  </a:txBody>
                  <a:tcPr marL="69267" marR="69267" marT="34633" marB="34633" anchor="ctr">
                    <a:lnL>
                      <a:noFill/>
                    </a:lnL>
                    <a:lnR>
                      <a:noFill/>
                    </a:lnR>
                    <a:lnT>
                      <a:noFill/>
                    </a:lnT>
                    <a:lnB>
                      <a:noFill/>
                    </a:lnB>
                  </a:tcPr>
                </a:tc>
                <a:tc>
                  <a:txBody>
                    <a:bodyPr/>
                    <a:lstStyle/>
                    <a:p>
                      <a:pPr algn="l"/>
                      <a:r>
                        <a:rPr lang="en-AU" sz="1300" b="0" dirty="0">
                          <a:latin typeface="Calibri" panose="020F0502020204030204" pitchFamily="34" charset="0"/>
                          <a:cs typeface="Calibri" panose="020F0502020204030204" pitchFamily="34" charset="0"/>
                        </a:rPr>
                        <a:t>10:00</a:t>
                      </a:r>
                    </a:p>
                  </a:txBody>
                  <a:tcPr marL="69267" marR="69267" marT="34633" marB="34633" anchor="ctr">
                    <a:lnL>
                      <a:noFill/>
                    </a:lnL>
                    <a:lnR>
                      <a:noFill/>
                    </a:lnR>
                    <a:lnT>
                      <a:noFill/>
                    </a:lnT>
                    <a:lnB>
                      <a:noFill/>
                    </a:lnB>
                  </a:tcPr>
                </a:tc>
                <a:tc>
                  <a:txBody>
                    <a:bodyPr/>
                    <a:lstStyle/>
                    <a:p>
                      <a:r>
                        <a:rPr lang="en-AU" sz="1300" b="0" kern="1200" dirty="0">
                          <a:solidFill>
                            <a:schemeClr val="tx1"/>
                          </a:solidFill>
                          <a:latin typeface="Calibri" panose="020F0502020204030204" pitchFamily="34" charset="0"/>
                          <a:ea typeface="+mn-ea"/>
                          <a:cs typeface="Calibri" panose="020F0502020204030204" pitchFamily="34" charset="0"/>
                        </a:rPr>
                        <a:t>Open </a:t>
                      </a:r>
                      <a:r>
                        <a:rPr lang="en-AU" sz="1300" b="0" kern="1200" dirty="0" err="1">
                          <a:solidFill>
                            <a:schemeClr val="tx1"/>
                          </a:solidFill>
                          <a:latin typeface="Calibri" panose="020F0502020204030204" pitchFamily="34" charset="0"/>
                          <a:ea typeface="+mn-ea"/>
                          <a:cs typeface="Calibri" panose="020F0502020204030204" pitchFamily="34" charset="0"/>
                        </a:rPr>
                        <a:t>JupyterHub</a:t>
                      </a:r>
                      <a:r>
                        <a:rPr lang="en-AU" sz="1300" b="0" kern="1200" dirty="0">
                          <a:solidFill>
                            <a:schemeClr val="tx1"/>
                          </a:solidFill>
                          <a:latin typeface="Calibri" panose="020F0502020204030204" pitchFamily="34" charset="0"/>
                          <a:ea typeface="+mn-ea"/>
                          <a:cs typeface="Calibri" panose="020F0502020204030204" pitchFamily="34" charset="0"/>
                        </a:rPr>
                        <a:t>, Q&amp;A</a:t>
                      </a:r>
                    </a:p>
                  </a:txBody>
                  <a:tcPr marL="69267" marR="69267" marT="34633" marB="34633" anchor="ctr">
                    <a:lnL>
                      <a:noFill/>
                    </a:lnL>
                    <a:lnR>
                      <a:noFill/>
                    </a:lnR>
                    <a:lnT>
                      <a:noFill/>
                    </a:lnT>
                    <a:lnB>
                      <a:noFill/>
                    </a:lnB>
                  </a:tcPr>
                </a:tc>
                <a:tc>
                  <a:txBody>
                    <a:bodyPr/>
                    <a:lstStyle/>
                    <a:p>
                      <a:endParaRPr lang="en-AU" sz="1300" dirty="0">
                        <a:latin typeface="Calibri" panose="020F0502020204030204" pitchFamily="34" charset="0"/>
                        <a:cs typeface="Calibri" panose="020F0502020204030204" pitchFamily="34" charset="0"/>
                      </a:endParaRPr>
                    </a:p>
                  </a:txBody>
                  <a:tcPr marL="69267" marR="69267" marT="34633" marB="34633" anchor="ctr">
                    <a:lnL>
                      <a:noFill/>
                    </a:lnL>
                    <a:lnR>
                      <a:noFill/>
                    </a:lnR>
                    <a:lnT>
                      <a:noFill/>
                    </a:lnT>
                    <a:lnB>
                      <a:noFill/>
                    </a:lnB>
                  </a:tcPr>
                </a:tc>
                <a:extLst>
                  <a:ext uri="{0D108BD9-81ED-4DB2-BD59-A6C34878D82A}">
                    <a16:rowId xmlns:a16="http://schemas.microsoft.com/office/drawing/2014/main" val="2565627178"/>
                  </a:ext>
                </a:extLst>
              </a:tr>
              <a:tr h="232189">
                <a:tc>
                  <a:txBody>
                    <a:bodyPr/>
                    <a:lstStyle/>
                    <a:p>
                      <a:pPr algn="r"/>
                      <a:r>
                        <a:rPr lang="en-AU" sz="1300" b="1" dirty="0">
                          <a:latin typeface="Calibri" panose="020F0502020204030204" pitchFamily="34" charset="0"/>
                          <a:cs typeface="Calibri" panose="020F0502020204030204" pitchFamily="34" charset="0"/>
                        </a:rPr>
                        <a:t>08:15</a:t>
                      </a:r>
                    </a:p>
                  </a:txBody>
                  <a:tcPr marL="69267" marR="69267" marT="34633" marB="34633" anchor="ctr">
                    <a:lnL>
                      <a:noFill/>
                    </a:lnL>
                    <a:lnR>
                      <a:noFill/>
                    </a:lnR>
                    <a:lnT>
                      <a:noFill/>
                    </a:lnT>
                    <a:lnB>
                      <a:noFill/>
                    </a:lnB>
                  </a:tcPr>
                </a:tc>
                <a:tc>
                  <a:txBody>
                    <a:bodyPr/>
                    <a:lstStyle/>
                    <a:p>
                      <a:pPr algn="l"/>
                      <a:r>
                        <a:rPr lang="en-AU" sz="1300" b="1" dirty="0">
                          <a:latin typeface="Calibri" panose="020F0502020204030204" pitchFamily="34" charset="0"/>
                          <a:cs typeface="Calibri" panose="020F0502020204030204" pitchFamily="34" charset="0"/>
                        </a:rPr>
                        <a:t>10:15</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300" b="1" kern="1200" dirty="0">
                          <a:solidFill>
                            <a:schemeClr val="tx1"/>
                          </a:solidFill>
                          <a:latin typeface="Calibri" panose="020F0502020204030204" pitchFamily="34" charset="0"/>
                          <a:ea typeface="+mn-ea"/>
                          <a:cs typeface="Calibri" panose="020F0502020204030204" pitchFamily="34" charset="0"/>
                        </a:rPr>
                        <a:t>Part 1: NLP Fundamentals</a:t>
                      </a:r>
                      <a:r>
                        <a:rPr lang="en-AU" sz="1300" b="0" u="none" kern="1200" dirty="0">
                          <a:solidFill>
                            <a:schemeClr val="accent2"/>
                          </a:solidFill>
                          <a:latin typeface="Calibri" panose="020F0502020204030204" pitchFamily="34" charset="0"/>
                          <a:ea typeface="+mn-ea"/>
                          <a:cs typeface="Calibri" panose="020F0502020204030204" pitchFamily="34" charset="0"/>
                        </a:rPr>
                        <a:t> (</a:t>
                      </a:r>
                      <a:r>
                        <a:rPr lang="en-AU" sz="1300" b="0" i="1" u="none" kern="1200" dirty="0">
                          <a:solidFill>
                            <a:schemeClr val="accent2"/>
                          </a:solidFill>
                          <a:latin typeface="Calibri" panose="020F0502020204030204" pitchFamily="34" charset="0"/>
                          <a:ea typeface="+mn-ea"/>
                          <a:cs typeface="Calibri" panose="020F0502020204030204" pitchFamily="34" charset="0"/>
                        </a:rPr>
                        <a:t>5 min break ~8:45/10:45)</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300" b="0" dirty="0">
                          <a:latin typeface="Calibri" panose="020F0502020204030204" pitchFamily="34" charset="0"/>
                          <a:cs typeface="Calibri" panose="020F0502020204030204" pitchFamily="34" charset="0"/>
                        </a:rPr>
                        <a:t>Tyler/Wei</a:t>
                      </a:r>
                    </a:p>
                  </a:txBody>
                  <a:tcPr marL="69267" marR="69267" marT="34633" marB="34633" anchor="ctr">
                    <a:lnL>
                      <a:noFill/>
                    </a:lnL>
                    <a:lnR>
                      <a:noFill/>
                    </a:lnR>
                    <a:lnT>
                      <a:noFill/>
                    </a:lnT>
                    <a:lnB>
                      <a:noFill/>
                    </a:lnB>
                  </a:tcPr>
                </a:tc>
                <a:extLst>
                  <a:ext uri="{0D108BD9-81ED-4DB2-BD59-A6C34878D82A}">
                    <a16:rowId xmlns:a16="http://schemas.microsoft.com/office/drawing/2014/main" val="1756509324"/>
                  </a:ext>
                </a:extLst>
              </a:tr>
              <a:tr h="232189">
                <a:tc>
                  <a:txBody>
                    <a:bodyPr/>
                    <a:lstStyle/>
                    <a:p>
                      <a:pPr algn="r"/>
                      <a:r>
                        <a:rPr lang="en-AU" sz="1300" i="1" dirty="0">
                          <a:solidFill>
                            <a:schemeClr val="accent2"/>
                          </a:solidFill>
                          <a:latin typeface="Calibri" panose="020F0502020204030204" pitchFamily="34" charset="0"/>
                          <a:cs typeface="Calibri" panose="020F0502020204030204" pitchFamily="34" charset="0"/>
                        </a:rPr>
                        <a:t>09:30</a:t>
                      </a:r>
                    </a:p>
                  </a:txBody>
                  <a:tcPr marL="69267" marR="69267" marT="34633" marB="34633" anchor="ctr">
                    <a:lnL>
                      <a:noFill/>
                    </a:lnL>
                    <a:lnR>
                      <a:noFill/>
                    </a:lnR>
                    <a:lnT>
                      <a:noFill/>
                    </a:lnT>
                    <a:lnB>
                      <a:noFill/>
                    </a:lnB>
                  </a:tcPr>
                </a:tc>
                <a:tc>
                  <a:txBody>
                    <a:bodyPr/>
                    <a:lstStyle/>
                    <a:p>
                      <a:pPr algn="l"/>
                      <a:r>
                        <a:rPr lang="en-AU" sz="1300" i="1" dirty="0">
                          <a:solidFill>
                            <a:schemeClr val="accent2"/>
                          </a:solidFill>
                          <a:latin typeface="Calibri" panose="020F0502020204030204" pitchFamily="34" charset="0"/>
                          <a:cs typeface="Calibri" panose="020F0502020204030204" pitchFamily="34" charset="0"/>
                        </a:rPr>
                        <a:t>11:30</a:t>
                      </a:r>
                    </a:p>
                  </a:txBody>
                  <a:tcPr marL="69267" marR="69267" marT="34633" marB="34633" anchor="ctr">
                    <a:lnL>
                      <a:noFill/>
                    </a:lnL>
                    <a:lnR>
                      <a:noFill/>
                    </a:lnR>
                    <a:lnT>
                      <a:noFill/>
                    </a:lnT>
                    <a:lnB>
                      <a:noFill/>
                    </a:lnB>
                  </a:tcPr>
                </a:tc>
                <a:tc>
                  <a:txBody>
                    <a:bodyPr/>
                    <a:lstStyle/>
                    <a:p>
                      <a:r>
                        <a:rPr lang="en-AU" sz="1300" b="0" i="1" u="none" kern="1200" dirty="0">
                          <a:solidFill>
                            <a:schemeClr val="accent2"/>
                          </a:solidFill>
                          <a:latin typeface="Calibri" panose="020F0502020204030204" pitchFamily="34" charset="0"/>
                          <a:ea typeface="+mn-ea"/>
                          <a:cs typeface="Calibri" panose="020F0502020204030204" pitchFamily="34" charset="0"/>
                        </a:rPr>
                        <a:t>Morning Tea</a:t>
                      </a:r>
                    </a:p>
                  </a:txBody>
                  <a:tcPr marL="69267" marR="69267" marT="34633" marB="34633" anchor="ctr">
                    <a:lnL>
                      <a:noFill/>
                    </a:lnL>
                    <a:lnR>
                      <a:noFill/>
                    </a:lnR>
                    <a:lnT>
                      <a:noFill/>
                    </a:lnT>
                    <a:lnB>
                      <a:noFill/>
                    </a:lnB>
                  </a:tcPr>
                </a:tc>
                <a:tc>
                  <a:txBody>
                    <a:bodyPr/>
                    <a:lstStyle/>
                    <a:p>
                      <a:endParaRPr lang="en-AU" sz="1300" b="0" dirty="0">
                        <a:latin typeface="Calibri" panose="020F0502020204030204" pitchFamily="34" charset="0"/>
                        <a:cs typeface="Calibri" panose="020F0502020204030204" pitchFamily="34" charset="0"/>
                      </a:endParaRPr>
                    </a:p>
                  </a:txBody>
                  <a:tcPr marL="69267" marR="69267" marT="34633" marB="34633" anchor="ctr">
                    <a:lnL>
                      <a:noFill/>
                    </a:lnL>
                    <a:lnR>
                      <a:noFill/>
                    </a:lnR>
                    <a:lnT>
                      <a:noFill/>
                    </a:lnT>
                    <a:lnB>
                      <a:noFill/>
                    </a:lnB>
                  </a:tcPr>
                </a:tc>
                <a:extLst>
                  <a:ext uri="{0D108BD9-81ED-4DB2-BD59-A6C34878D82A}">
                    <a16:rowId xmlns:a16="http://schemas.microsoft.com/office/drawing/2014/main" val="1774532970"/>
                  </a:ext>
                </a:extLst>
              </a:tr>
              <a:tr h="232189">
                <a:tc>
                  <a:txBody>
                    <a:bodyPr/>
                    <a:lstStyle/>
                    <a:p>
                      <a:pPr algn="r"/>
                      <a:r>
                        <a:rPr lang="en-AU" sz="1300" b="1" dirty="0">
                          <a:latin typeface="Calibri" panose="020F0502020204030204" pitchFamily="34" charset="0"/>
                          <a:cs typeface="Calibri" panose="020F0502020204030204" pitchFamily="34" charset="0"/>
                        </a:rPr>
                        <a:t>09:45</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300" b="1" dirty="0">
                          <a:latin typeface="Calibri" panose="020F0502020204030204" pitchFamily="34" charset="0"/>
                          <a:cs typeface="Calibri" panose="020F0502020204030204" pitchFamily="34" charset="0"/>
                        </a:rPr>
                        <a:t>11:45</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300" b="1" kern="1200" dirty="0">
                          <a:solidFill>
                            <a:schemeClr val="tx1"/>
                          </a:solidFill>
                          <a:latin typeface="Calibri" panose="020F0502020204030204" pitchFamily="34" charset="0"/>
                          <a:ea typeface="+mn-ea"/>
                          <a:cs typeface="Calibri" panose="020F0502020204030204" pitchFamily="34" charset="0"/>
                        </a:rPr>
                        <a:t>Part 2: Language Representation </a:t>
                      </a:r>
                      <a:r>
                        <a:rPr lang="en-AU" sz="1300" b="0" u="none" kern="1200" dirty="0">
                          <a:solidFill>
                            <a:schemeClr val="accent2"/>
                          </a:solidFill>
                          <a:latin typeface="Calibri" panose="020F0502020204030204" pitchFamily="34" charset="0"/>
                          <a:ea typeface="+mn-ea"/>
                          <a:cs typeface="Calibri" panose="020F0502020204030204" pitchFamily="34" charset="0"/>
                        </a:rPr>
                        <a:t>(</a:t>
                      </a:r>
                      <a:r>
                        <a:rPr lang="en-AU" sz="1300" b="0" i="1" u="none" kern="1200" dirty="0">
                          <a:solidFill>
                            <a:schemeClr val="accent2"/>
                          </a:solidFill>
                          <a:latin typeface="Calibri" panose="020F0502020204030204" pitchFamily="34" charset="0"/>
                          <a:ea typeface="+mn-ea"/>
                          <a:cs typeface="Calibri" panose="020F0502020204030204" pitchFamily="34" charset="0"/>
                        </a:rPr>
                        <a:t>5 min break ~10:30/12:30)</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300" b="0" dirty="0">
                          <a:latin typeface="Calibri" panose="020F0502020204030204" pitchFamily="34" charset="0"/>
                          <a:cs typeface="Calibri" panose="020F0502020204030204" pitchFamily="34" charset="0"/>
                        </a:rPr>
                        <a:t>Tyler</a:t>
                      </a:r>
                    </a:p>
                  </a:txBody>
                  <a:tcPr marL="69267" marR="69267" marT="34633" marB="34633" anchor="ctr">
                    <a:lnL>
                      <a:noFill/>
                    </a:lnL>
                    <a:lnR>
                      <a:noFill/>
                    </a:lnR>
                    <a:lnT>
                      <a:noFill/>
                    </a:lnT>
                    <a:lnB>
                      <a:noFill/>
                    </a:lnB>
                  </a:tcPr>
                </a:tc>
                <a:extLst>
                  <a:ext uri="{0D108BD9-81ED-4DB2-BD59-A6C34878D82A}">
                    <a16:rowId xmlns:a16="http://schemas.microsoft.com/office/drawing/2014/main" val="1673268269"/>
                  </a:ext>
                </a:extLst>
              </a:tr>
              <a:tr h="232189">
                <a:tc>
                  <a:txBody>
                    <a:bodyPr/>
                    <a:lstStyle/>
                    <a:p>
                      <a:pPr algn="r"/>
                      <a:r>
                        <a:rPr lang="en-AU" sz="1300" i="1" dirty="0">
                          <a:solidFill>
                            <a:schemeClr val="accent2"/>
                          </a:solidFill>
                          <a:latin typeface="Calibri" panose="020F0502020204030204" pitchFamily="34" charset="0"/>
                          <a:cs typeface="Calibri" panose="020F0502020204030204" pitchFamily="34" charset="0"/>
                        </a:rPr>
                        <a:t>11:15</a:t>
                      </a:r>
                    </a:p>
                  </a:txBody>
                  <a:tcPr marL="69267" marR="69267" marT="34633" marB="34633" anchor="ctr">
                    <a:lnL>
                      <a:noFill/>
                    </a:lnL>
                    <a:lnR>
                      <a:noFill/>
                    </a:lnR>
                    <a:lnT>
                      <a:noFill/>
                    </a:lnT>
                    <a:lnB>
                      <a:noFill/>
                    </a:lnB>
                  </a:tcPr>
                </a:tc>
                <a:tc>
                  <a:txBody>
                    <a:bodyPr/>
                    <a:lstStyle/>
                    <a:p>
                      <a:pPr algn="l"/>
                      <a:r>
                        <a:rPr lang="en-AU" sz="1300" i="1" dirty="0">
                          <a:solidFill>
                            <a:schemeClr val="accent2"/>
                          </a:solidFill>
                          <a:latin typeface="Calibri" panose="020F0502020204030204" pitchFamily="34" charset="0"/>
                          <a:cs typeface="Calibri" panose="020F0502020204030204" pitchFamily="34" charset="0"/>
                        </a:rPr>
                        <a:t>13:15</a:t>
                      </a:r>
                    </a:p>
                  </a:txBody>
                  <a:tcPr marL="69267" marR="69267" marT="34633" marB="34633" anchor="ctr">
                    <a:lnL>
                      <a:noFill/>
                    </a:lnL>
                    <a:lnR>
                      <a:noFill/>
                    </a:lnR>
                    <a:lnT>
                      <a:noFill/>
                    </a:lnT>
                    <a:lnB>
                      <a:noFill/>
                    </a:lnB>
                  </a:tcPr>
                </a:tc>
                <a:tc>
                  <a:txBody>
                    <a:bodyPr/>
                    <a:lstStyle/>
                    <a:p>
                      <a:r>
                        <a:rPr lang="en-AU" sz="1300" b="0" i="1" u="none" kern="1200" dirty="0">
                          <a:solidFill>
                            <a:schemeClr val="accent2"/>
                          </a:solidFill>
                          <a:latin typeface="Calibri" panose="020F0502020204030204" pitchFamily="34" charset="0"/>
                          <a:ea typeface="+mn-ea"/>
                          <a:cs typeface="Calibri" panose="020F0502020204030204" pitchFamily="34" charset="0"/>
                        </a:rPr>
                        <a:t>Lunch </a:t>
                      </a:r>
                    </a:p>
                  </a:txBody>
                  <a:tcPr marL="69267" marR="69267" marT="34633" marB="34633" anchor="ctr">
                    <a:lnL>
                      <a:noFill/>
                    </a:lnL>
                    <a:lnR>
                      <a:noFill/>
                    </a:lnR>
                    <a:lnT>
                      <a:noFill/>
                    </a:lnT>
                    <a:lnB>
                      <a:noFill/>
                    </a:lnB>
                  </a:tcPr>
                </a:tc>
                <a:tc>
                  <a:txBody>
                    <a:bodyPr/>
                    <a:lstStyle/>
                    <a:p>
                      <a:endParaRPr lang="en-AU" sz="1300" b="0" dirty="0">
                        <a:latin typeface="Calibri" panose="020F0502020204030204" pitchFamily="34" charset="0"/>
                        <a:cs typeface="Calibri" panose="020F0502020204030204" pitchFamily="34" charset="0"/>
                      </a:endParaRPr>
                    </a:p>
                  </a:txBody>
                  <a:tcPr marL="69267" marR="69267" marT="34633" marB="34633" anchor="ctr">
                    <a:lnL>
                      <a:noFill/>
                    </a:lnL>
                    <a:lnR>
                      <a:noFill/>
                    </a:lnR>
                    <a:lnT>
                      <a:noFill/>
                    </a:lnT>
                    <a:lnB>
                      <a:noFill/>
                    </a:lnB>
                  </a:tcPr>
                </a:tc>
                <a:extLst>
                  <a:ext uri="{0D108BD9-81ED-4DB2-BD59-A6C34878D82A}">
                    <a16:rowId xmlns:a16="http://schemas.microsoft.com/office/drawing/2014/main" val="2268105876"/>
                  </a:ext>
                </a:extLst>
              </a:tr>
              <a:tr h="232189">
                <a:tc>
                  <a:txBody>
                    <a:bodyPr/>
                    <a:lstStyle/>
                    <a:p>
                      <a:pPr algn="r"/>
                      <a:r>
                        <a:rPr lang="en-AU" sz="1300" b="1" dirty="0">
                          <a:latin typeface="Calibri" panose="020F0502020204030204" pitchFamily="34" charset="0"/>
                          <a:cs typeface="Calibri" panose="020F0502020204030204" pitchFamily="34" charset="0"/>
                        </a:rPr>
                        <a:t>12:00</a:t>
                      </a:r>
                    </a:p>
                  </a:txBody>
                  <a:tcPr marL="69267" marR="69267" marT="34633" marB="34633" anchor="ctr">
                    <a:lnL>
                      <a:noFill/>
                    </a:lnL>
                    <a:lnR>
                      <a:noFill/>
                    </a:lnR>
                    <a:lnT>
                      <a:noFill/>
                    </a:lnT>
                    <a:lnB>
                      <a:noFill/>
                    </a:lnB>
                  </a:tcPr>
                </a:tc>
                <a:tc>
                  <a:txBody>
                    <a:bodyPr/>
                    <a:lstStyle/>
                    <a:p>
                      <a:pPr algn="l"/>
                      <a:r>
                        <a:rPr lang="en-AU" sz="1300" b="1" dirty="0">
                          <a:latin typeface="Calibri" panose="020F0502020204030204" pitchFamily="34" charset="0"/>
                          <a:cs typeface="Calibri" panose="020F0502020204030204" pitchFamily="34" charset="0"/>
                        </a:rPr>
                        <a:t>14:00</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300" b="1" kern="1200" dirty="0">
                          <a:solidFill>
                            <a:schemeClr val="tx1"/>
                          </a:solidFill>
                          <a:latin typeface="Calibri" panose="020F0502020204030204" pitchFamily="34" charset="0"/>
                          <a:ea typeface="+mn-ea"/>
                          <a:cs typeface="Calibri" panose="020F0502020204030204" pitchFamily="34" charset="0"/>
                        </a:rPr>
                        <a:t>Part 3: Supervised NLP and Annotation </a:t>
                      </a:r>
                      <a:r>
                        <a:rPr lang="en-AU" sz="1300" b="0" u="none" kern="1200" dirty="0">
                          <a:solidFill>
                            <a:schemeClr val="accent2"/>
                          </a:solidFill>
                          <a:latin typeface="Calibri" panose="020F0502020204030204" pitchFamily="34" charset="0"/>
                          <a:ea typeface="+mn-ea"/>
                          <a:cs typeface="Calibri" panose="020F0502020204030204" pitchFamily="34" charset="0"/>
                        </a:rPr>
                        <a:t>(</a:t>
                      </a:r>
                      <a:r>
                        <a:rPr lang="en-AU" sz="1300" b="0" i="1" u="none" kern="1200" dirty="0">
                          <a:solidFill>
                            <a:schemeClr val="accent2"/>
                          </a:solidFill>
                          <a:latin typeface="Calibri" panose="020F0502020204030204" pitchFamily="34" charset="0"/>
                          <a:ea typeface="+mn-ea"/>
                          <a:cs typeface="Calibri" panose="020F0502020204030204" pitchFamily="34" charset="0"/>
                        </a:rPr>
                        <a:t>5 min break ~12:45/14:45)</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300" b="0" dirty="0">
                          <a:latin typeface="Calibri" panose="020F0502020204030204" pitchFamily="34" charset="0"/>
                          <a:cs typeface="Calibri" panose="020F0502020204030204" pitchFamily="34" charset="0"/>
                        </a:rPr>
                        <a:t>Tyler</a:t>
                      </a:r>
                    </a:p>
                  </a:txBody>
                  <a:tcPr marL="69267" marR="69267" marT="34633" marB="34633" anchor="ctr">
                    <a:lnL>
                      <a:noFill/>
                    </a:lnL>
                    <a:lnR>
                      <a:noFill/>
                    </a:lnR>
                    <a:lnT>
                      <a:noFill/>
                    </a:lnT>
                    <a:lnB>
                      <a:noFill/>
                    </a:lnB>
                  </a:tcPr>
                </a:tc>
                <a:extLst>
                  <a:ext uri="{0D108BD9-81ED-4DB2-BD59-A6C34878D82A}">
                    <a16:rowId xmlns:a16="http://schemas.microsoft.com/office/drawing/2014/main" val="939142739"/>
                  </a:ext>
                </a:extLst>
              </a:tr>
              <a:tr h="232189">
                <a:tc>
                  <a:txBody>
                    <a:bodyPr/>
                    <a:lstStyle/>
                    <a:p>
                      <a:pPr algn="r"/>
                      <a:r>
                        <a:rPr lang="en-AU" sz="1300" i="1" dirty="0">
                          <a:solidFill>
                            <a:schemeClr val="accent2"/>
                          </a:solidFill>
                          <a:latin typeface="Calibri" panose="020F0502020204030204" pitchFamily="34" charset="0"/>
                          <a:cs typeface="Calibri" panose="020F0502020204030204" pitchFamily="34" charset="0"/>
                        </a:rPr>
                        <a:t>13:30</a:t>
                      </a:r>
                    </a:p>
                  </a:txBody>
                  <a:tcPr marL="69267" marR="69267" marT="34633" marB="34633" anchor="ctr">
                    <a:lnL>
                      <a:noFill/>
                    </a:lnL>
                    <a:lnR>
                      <a:noFill/>
                    </a:lnR>
                    <a:lnT>
                      <a:noFill/>
                    </a:lnT>
                    <a:lnB>
                      <a:noFill/>
                    </a:lnB>
                  </a:tcPr>
                </a:tc>
                <a:tc>
                  <a:txBody>
                    <a:bodyPr/>
                    <a:lstStyle/>
                    <a:p>
                      <a:pPr algn="l"/>
                      <a:r>
                        <a:rPr lang="en-AU" sz="1300" i="1" dirty="0">
                          <a:solidFill>
                            <a:schemeClr val="accent2"/>
                          </a:solidFill>
                          <a:latin typeface="Calibri" panose="020F0502020204030204" pitchFamily="34" charset="0"/>
                          <a:cs typeface="Calibri" panose="020F0502020204030204" pitchFamily="34" charset="0"/>
                        </a:rPr>
                        <a:t>15:30</a:t>
                      </a:r>
                    </a:p>
                  </a:txBody>
                  <a:tcPr marL="69267" marR="69267" marT="34633" marB="34633" anchor="ctr">
                    <a:lnL>
                      <a:noFill/>
                    </a:lnL>
                    <a:lnR>
                      <a:noFill/>
                    </a:lnR>
                    <a:lnT>
                      <a:noFill/>
                    </a:lnT>
                    <a:lnB>
                      <a:noFill/>
                    </a:lnB>
                  </a:tcPr>
                </a:tc>
                <a:tc>
                  <a:txBody>
                    <a:bodyPr/>
                    <a:lstStyle/>
                    <a:p>
                      <a:r>
                        <a:rPr lang="en-AU" sz="1300" b="0" i="1" u="none" kern="1200" dirty="0">
                          <a:solidFill>
                            <a:schemeClr val="accent2"/>
                          </a:solidFill>
                          <a:latin typeface="Calibri" panose="020F0502020204030204" pitchFamily="34" charset="0"/>
                          <a:ea typeface="+mn-ea"/>
                          <a:cs typeface="Calibri" panose="020F0502020204030204" pitchFamily="34" charset="0"/>
                        </a:rPr>
                        <a:t>Afternoon Tea</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AU" sz="1300" b="0" dirty="0">
                        <a:latin typeface="Calibri" panose="020F0502020204030204" pitchFamily="34" charset="0"/>
                        <a:cs typeface="Calibri" panose="020F0502020204030204" pitchFamily="34" charset="0"/>
                      </a:endParaRPr>
                    </a:p>
                  </a:txBody>
                  <a:tcPr marL="69267" marR="69267" marT="34633" marB="34633" anchor="ctr">
                    <a:lnL>
                      <a:noFill/>
                    </a:lnL>
                    <a:lnR>
                      <a:noFill/>
                    </a:lnR>
                    <a:lnT>
                      <a:noFill/>
                    </a:lnT>
                    <a:lnB>
                      <a:noFill/>
                    </a:lnB>
                  </a:tcPr>
                </a:tc>
                <a:extLst>
                  <a:ext uri="{0D108BD9-81ED-4DB2-BD59-A6C34878D82A}">
                    <a16:rowId xmlns:a16="http://schemas.microsoft.com/office/drawing/2014/main" val="1132262044"/>
                  </a:ext>
                </a:extLst>
              </a:tr>
              <a:tr h="232189">
                <a:tc>
                  <a:txBody>
                    <a:bodyPr/>
                    <a:lstStyle/>
                    <a:p>
                      <a:pPr algn="r"/>
                      <a:r>
                        <a:rPr lang="en-AU" sz="1300" b="1" dirty="0">
                          <a:latin typeface="Calibri" panose="020F0502020204030204" pitchFamily="34" charset="0"/>
                          <a:cs typeface="Calibri" panose="020F0502020204030204" pitchFamily="34" charset="0"/>
                        </a:rPr>
                        <a:t>13:45</a:t>
                      </a:r>
                    </a:p>
                  </a:txBody>
                  <a:tcPr marL="69267" marR="69267" marT="34633" marB="34633" anchor="ctr">
                    <a:lnL>
                      <a:noFill/>
                    </a:lnL>
                    <a:lnR>
                      <a:noFill/>
                    </a:lnR>
                    <a:lnT>
                      <a:noFill/>
                    </a:lnT>
                    <a:lnB>
                      <a:noFill/>
                    </a:lnB>
                  </a:tcPr>
                </a:tc>
                <a:tc>
                  <a:txBody>
                    <a:bodyPr/>
                    <a:lstStyle/>
                    <a:p>
                      <a:pPr algn="l"/>
                      <a:r>
                        <a:rPr lang="en-AU" sz="1300" b="1" dirty="0">
                          <a:latin typeface="Calibri" panose="020F0502020204030204" pitchFamily="34" charset="0"/>
                          <a:cs typeface="Calibri" panose="020F0502020204030204" pitchFamily="34" charset="0"/>
                        </a:rPr>
                        <a:t>15:45</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300" b="0" u="none" kern="1200" dirty="0">
                          <a:solidFill>
                            <a:schemeClr val="tx1"/>
                          </a:solidFill>
                          <a:latin typeface="Calibri" panose="020F0502020204030204" pitchFamily="34" charset="0"/>
                          <a:ea typeface="+mn-ea"/>
                          <a:cs typeface="Calibri" panose="020F0502020204030204" pitchFamily="34" charset="0"/>
                        </a:rPr>
                        <a:t>Project Update</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300" b="0" dirty="0">
                          <a:latin typeface="Calibri" panose="020F0502020204030204" pitchFamily="34" charset="0"/>
                          <a:cs typeface="Calibri" panose="020F0502020204030204" pitchFamily="34" charset="0"/>
                        </a:rPr>
                        <a:t>Tamryn</a:t>
                      </a:r>
                    </a:p>
                  </a:txBody>
                  <a:tcPr marL="69267" marR="69267" marT="34633" marB="34633" anchor="ctr">
                    <a:lnL>
                      <a:noFill/>
                    </a:lnL>
                    <a:lnR>
                      <a:noFill/>
                    </a:lnR>
                    <a:lnT>
                      <a:noFill/>
                    </a:lnT>
                    <a:lnB>
                      <a:noFill/>
                    </a:lnB>
                  </a:tcPr>
                </a:tc>
                <a:extLst>
                  <a:ext uri="{0D108BD9-81ED-4DB2-BD59-A6C34878D82A}">
                    <a16:rowId xmlns:a16="http://schemas.microsoft.com/office/drawing/2014/main" val="1721785400"/>
                  </a:ext>
                </a:extLst>
              </a:tr>
              <a:tr h="232189">
                <a:tc>
                  <a:txBody>
                    <a:bodyPr/>
                    <a:lstStyle/>
                    <a:p>
                      <a:pPr algn="r"/>
                      <a:r>
                        <a:rPr lang="en-AU" sz="1300" b="1" dirty="0">
                          <a:latin typeface="Calibri" panose="020F0502020204030204" pitchFamily="34" charset="0"/>
                          <a:cs typeface="Calibri" panose="020F0502020204030204" pitchFamily="34" charset="0"/>
                        </a:rPr>
                        <a:t>14:00</a:t>
                      </a:r>
                    </a:p>
                  </a:txBody>
                  <a:tcPr marL="69267" marR="69267" marT="34633" marB="34633" anchor="ctr">
                    <a:lnL>
                      <a:noFill/>
                    </a:lnL>
                    <a:lnR>
                      <a:noFill/>
                    </a:lnR>
                    <a:lnT>
                      <a:noFill/>
                    </a:lnT>
                    <a:lnB>
                      <a:noFill/>
                    </a:lnB>
                  </a:tcPr>
                </a:tc>
                <a:tc>
                  <a:txBody>
                    <a:bodyPr/>
                    <a:lstStyle/>
                    <a:p>
                      <a:pPr algn="l"/>
                      <a:r>
                        <a:rPr lang="en-AU" sz="1300" b="1" dirty="0">
                          <a:latin typeface="Calibri" panose="020F0502020204030204" pitchFamily="34" charset="0"/>
                          <a:cs typeface="Calibri" panose="020F0502020204030204" pitchFamily="34" charset="0"/>
                        </a:rPr>
                        <a:t>16:00</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300" b="1" kern="1200" dirty="0">
                          <a:solidFill>
                            <a:schemeClr val="tx1"/>
                          </a:solidFill>
                          <a:latin typeface="Calibri" panose="020F0502020204030204" pitchFamily="34" charset="0"/>
                          <a:ea typeface="+mn-ea"/>
                          <a:cs typeface="Calibri" panose="020F0502020204030204" pitchFamily="34" charset="0"/>
                        </a:rPr>
                        <a:t>Part 4: Unsupervised NLP </a:t>
                      </a:r>
                      <a:r>
                        <a:rPr lang="en-AU" sz="1300" b="0" u="none" kern="1200" dirty="0">
                          <a:solidFill>
                            <a:schemeClr val="accent2"/>
                          </a:solidFill>
                          <a:latin typeface="Calibri" panose="020F0502020204030204" pitchFamily="34" charset="0"/>
                          <a:ea typeface="+mn-ea"/>
                          <a:cs typeface="Calibri" panose="020F0502020204030204" pitchFamily="34" charset="0"/>
                        </a:rPr>
                        <a:t>(</a:t>
                      </a:r>
                      <a:r>
                        <a:rPr lang="en-AU" sz="1300" b="0" i="1" u="none" kern="1200" dirty="0">
                          <a:solidFill>
                            <a:schemeClr val="accent2"/>
                          </a:solidFill>
                          <a:latin typeface="Calibri" panose="020F0502020204030204" pitchFamily="34" charset="0"/>
                          <a:ea typeface="+mn-ea"/>
                          <a:cs typeface="Calibri" panose="020F0502020204030204" pitchFamily="34" charset="0"/>
                        </a:rPr>
                        <a:t>5 min break ~14:30/16:30)</a:t>
                      </a:r>
                    </a:p>
                  </a:txBody>
                  <a:tcPr marL="69267" marR="69267" marT="34633" marB="34633" anchor="ctr">
                    <a:lnL>
                      <a:noFill/>
                    </a:lnL>
                    <a:lnR>
                      <a:noFill/>
                    </a:lnR>
                    <a:lnT>
                      <a:noFill/>
                    </a:lnT>
                    <a:lnB>
                      <a:noFill/>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AU" sz="1300" b="0" dirty="0">
                          <a:latin typeface="Calibri" panose="020F0502020204030204" pitchFamily="34" charset="0"/>
                          <a:cs typeface="Calibri" panose="020F0502020204030204" pitchFamily="34" charset="0"/>
                        </a:rPr>
                        <a:t>Wei</a:t>
                      </a:r>
                    </a:p>
                  </a:txBody>
                  <a:tcPr marL="69267" marR="69267" marT="34633" marB="34633" anchor="ctr">
                    <a:lnL>
                      <a:noFill/>
                    </a:lnL>
                    <a:lnR>
                      <a:noFill/>
                    </a:lnR>
                    <a:lnT>
                      <a:noFill/>
                    </a:lnT>
                    <a:lnB>
                      <a:noFill/>
                    </a:lnB>
                  </a:tcPr>
                </a:tc>
                <a:extLst>
                  <a:ext uri="{0D108BD9-81ED-4DB2-BD59-A6C34878D82A}">
                    <a16:rowId xmlns:a16="http://schemas.microsoft.com/office/drawing/2014/main" val="3920010626"/>
                  </a:ext>
                </a:extLst>
              </a:tr>
              <a:tr h="232189">
                <a:tc>
                  <a:txBody>
                    <a:bodyPr/>
                    <a:lstStyle/>
                    <a:p>
                      <a:pPr algn="r"/>
                      <a:r>
                        <a:rPr lang="en-AU" sz="1300" dirty="0">
                          <a:latin typeface="Calibri" panose="020F0502020204030204" pitchFamily="34" charset="0"/>
                          <a:cs typeface="Calibri" panose="020F0502020204030204" pitchFamily="34" charset="0"/>
                        </a:rPr>
                        <a:t>15:15</a:t>
                      </a:r>
                    </a:p>
                  </a:txBody>
                  <a:tcPr marL="69267" marR="69267" marT="34633" marB="34633" anchor="ctr">
                    <a:lnL>
                      <a:noFill/>
                    </a:lnL>
                    <a:lnR>
                      <a:noFill/>
                    </a:lnR>
                    <a:lnT>
                      <a:noFill/>
                    </a:lnT>
                    <a:lnB>
                      <a:noFill/>
                    </a:lnB>
                  </a:tcPr>
                </a:tc>
                <a:tc>
                  <a:txBody>
                    <a:bodyPr/>
                    <a:lstStyle/>
                    <a:p>
                      <a:pPr algn="l"/>
                      <a:r>
                        <a:rPr lang="en-AU" sz="1300" dirty="0">
                          <a:latin typeface="Calibri" panose="020F0502020204030204" pitchFamily="34" charset="0"/>
                          <a:cs typeface="Calibri" panose="020F0502020204030204" pitchFamily="34" charset="0"/>
                        </a:rPr>
                        <a:t>17:15</a:t>
                      </a:r>
                    </a:p>
                  </a:txBody>
                  <a:tcPr marL="69267" marR="69267" marT="34633" marB="34633" anchor="ctr">
                    <a:lnL>
                      <a:noFill/>
                    </a:lnL>
                    <a:lnR>
                      <a:noFill/>
                    </a:lnR>
                    <a:lnT>
                      <a:noFill/>
                    </a:lnT>
                    <a:lnB>
                      <a:noFill/>
                    </a:lnB>
                  </a:tcPr>
                </a:tc>
                <a:tc>
                  <a:txBody>
                    <a:bodyPr/>
                    <a:lstStyle/>
                    <a:p>
                      <a:r>
                        <a:rPr lang="en-AU" sz="1300" b="0" u="none" kern="1200" dirty="0">
                          <a:solidFill>
                            <a:schemeClr val="tx1"/>
                          </a:solidFill>
                          <a:latin typeface="Calibri" panose="020F0502020204030204" pitchFamily="34" charset="0"/>
                          <a:ea typeface="+mn-ea"/>
                          <a:cs typeface="Calibri" panose="020F0502020204030204" pitchFamily="34" charset="0"/>
                        </a:rPr>
                        <a:t>Q&amp;A, Reflections, Takeaways, </a:t>
                      </a:r>
                      <a:r>
                        <a:rPr lang="en-AU" sz="1300" b="0" u="none" kern="1200" dirty="0" err="1">
                          <a:solidFill>
                            <a:schemeClr val="tx1"/>
                          </a:solidFill>
                          <a:latin typeface="Calibri" panose="020F0502020204030204" pitchFamily="34" charset="0"/>
                          <a:ea typeface="+mn-ea"/>
                          <a:cs typeface="Calibri" panose="020F0502020204030204" pitchFamily="34" charset="0"/>
                        </a:rPr>
                        <a:t>Menti</a:t>
                      </a:r>
                      <a:r>
                        <a:rPr lang="en-AU" sz="1300" b="0" u="none" kern="1200" dirty="0">
                          <a:solidFill>
                            <a:schemeClr val="tx1"/>
                          </a:solidFill>
                          <a:latin typeface="Calibri" panose="020F0502020204030204" pitchFamily="34" charset="0"/>
                          <a:ea typeface="+mn-ea"/>
                          <a:cs typeface="Calibri" panose="020F0502020204030204" pitchFamily="34" charset="0"/>
                        </a:rPr>
                        <a:t> Feedback</a:t>
                      </a:r>
                    </a:p>
                  </a:txBody>
                  <a:tcPr marL="69267" marR="69267" marT="34633" marB="34633" anchor="ctr">
                    <a:lnL>
                      <a:noFill/>
                    </a:lnL>
                    <a:lnR>
                      <a:noFill/>
                    </a:lnR>
                    <a:lnT>
                      <a:noFill/>
                    </a:lnT>
                    <a:lnB>
                      <a:noFill/>
                    </a:lnB>
                  </a:tcPr>
                </a:tc>
                <a:tc>
                  <a:txBody>
                    <a:bodyPr/>
                    <a:lstStyle/>
                    <a:p>
                      <a:r>
                        <a:rPr lang="en-AU" sz="1300" b="0" dirty="0">
                          <a:latin typeface="Calibri" panose="020F0502020204030204" pitchFamily="34" charset="0"/>
                          <a:cs typeface="Calibri" panose="020F0502020204030204" pitchFamily="34" charset="0"/>
                        </a:rPr>
                        <a:t>Tamryn</a:t>
                      </a:r>
                    </a:p>
                  </a:txBody>
                  <a:tcPr marL="69267" marR="69267" marT="34633" marB="34633" anchor="ctr">
                    <a:lnL>
                      <a:noFill/>
                    </a:lnL>
                    <a:lnR>
                      <a:noFill/>
                    </a:lnR>
                    <a:lnT>
                      <a:noFill/>
                    </a:lnT>
                    <a:lnB>
                      <a:noFill/>
                    </a:lnB>
                  </a:tcPr>
                </a:tc>
                <a:extLst>
                  <a:ext uri="{0D108BD9-81ED-4DB2-BD59-A6C34878D82A}">
                    <a16:rowId xmlns:a16="http://schemas.microsoft.com/office/drawing/2014/main" val="2792951407"/>
                  </a:ext>
                </a:extLst>
              </a:tr>
              <a:tr h="232189">
                <a:tc>
                  <a:txBody>
                    <a:bodyPr/>
                    <a:lstStyle/>
                    <a:p>
                      <a:pPr algn="r"/>
                      <a:r>
                        <a:rPr lang="en-AU" sz="1300" dirty="0">
                          <a:latin typeface="Calibri" panose="020F0502020204030204" pitchFamily="34" charset="0"/>
                          <a:cs typeface="Calibri" panose="020F0502020204030204" pitchFamily="34" charset="0"/>
                        </a:rPr>
                        <a:t>15:30</a:t>
                      </a:r>
                    </a:p>
                  </a:txBody>
                  <a:tcPr marL="69267" marR="69267" marT="34633" marB="34633" anchor="ctr">
                    <a:lnL>
                      <a:noFill/>
                    </a:lnL>
                    <a:lnR>
                      <a:noFill/>
                    </a:lnR>
                    <a:lnT>
                      <a:noFill/>
                    </a:lnT>
                    <a:lnB>
                      <a:noFill/>
                    </a:lnB>
                  </a:tcPr>
                </a:tc>
                <a:tc>
                  <a:txBody>
                    <a:bodyPr/>
                    <a:lstStyle/>
                    <a:p>
                      <a:pPr algn="l"/>
                      <a:r>
                        <a:rPr lang="en-AU" sz="1300" dirty="0">
                          <a:latin typeface="Calibri" panose="020F0502020204030204" pitchFamily="34" charset="0"/>
                          <a:cs typeface="Calibri" panose="020F0502020204030204" pitchFamily="34" charset="0"/>
                        </a:rPr>
                        <a:t>17:30</a:t>
                      </a:r>
                    </a:p>
                  </a:txBody>
                  <a:tcPr marL="69267" marR="69267" marT="34633" marB="34633" anchor="ctr">
                    <a:lnL>
                      <a:noFill/>
                    </a:lnL>
                    <a:lnR>
                      <a:noFill/>
                    </a:lnR>
                    <a:lnT>
                      <a:noFill/>
                    </a:lnT>
                    <a:lnB>
                      <a:noFill/>
                    </a:lnB>
                  </a:tcPr>
                </a:tc>
                <a:tc>
                  <a:txBody>
                    <a:bodyPr/>
                    <a:lstStyle/>
                    <a:p>
                      <a:r>
                        <a:rPr lang="en-AU" sz="1300" b="0" u="none" kern="1200" dirty="0">
                          <a:solidFill>
                            <a:schemeClr val="tx1"/>
                          </a:solidFill>
                          <a:latin typeface="Calibri" panose="020F0502020204030204" pitchFamily="34" charset="0"/>
                          <a:ea typeface="+mn-ea"/>
                          <a:cs typeface="Calibri" panose="020F0502020204030204" pitchFamily="34" charset="0"/>
                        </a:rPr>
                        <a:t>Close</a:t>
                      </a:r>
                    </a:p>
                  </a:txBody>
                  <a:tcPr marL="69267" marR="69267" marT="34633" marB="34633" anchor="ctr">
                    <a:lnL>
                      <a:noFill/>
                    </a:lnL>
                    <a:lnR>
                      <a:noFill/>
                    </a:lnR>
                    <a:lnT>
                      <a:noFill/>
                    </a:lnT>
                    <a:lnB>
                      <a:noFill/>
                    </a:lnB>
                  </a:tcPr>
                </a:tc>
                <a:tc>
                  <a:txBody>
                    <a:bodyPr/>
                    <a:lstStyle/>
                    <a:p>
                      <a:endParaRPr lang="en-AU" sz="1300" b="0" dirty="0">
                        <a:latin typeface="Calibri" panose="020F0502020204030204" pitchFamily="34" charset="0"/>
                        <a:cs typeface="Calibri" panose="020F0502020204030204" pitchFamily="34" charset="0"/>
                      </a:endParaRPr>
                    </a:p>
                  </a:txBody>
                  <a:tcPr marL="69267" marR="69267" marT="34633" marB="34633" anchor="ctr">
                    <a:lnL>
                      <a:noFill/>
                    </a:lnL>
                    <a:lnR>
                      <a:noFill/>
                    </a:lnR>
                    <a:lnT>
                      <a:noFill/>
                    </a:lnT>
                    <a:lnB>
                      <a:noFill/>
                    </a:lnB>
                  </a:tcPr>
                </a:tc>
                <a:extLst>
                  <a:ext uri="{0D108BD9-81ED-4DB2-BD59-A6C34878D82A}">
                    <a16:rowId xmlns:a16="http://schemas.microsoft.com/office/drawing/2014/main" val="2624732866"/>
                  </a:ext>
                </a:extLst>
              </a:tr>
            </a:tbl>
          </a:graphicData>
        </a:graphic>
      </p:graphicFrame>
      <p:sp>
        <p:nvSpPr>
          <p:cNvPr id="3" name="TextBox 2">
            <a:extLst>
              <a:ext uri="{FF2B5EF4-FFF2-40B4-BE49-F238E27FC236}">
                <a16:creationId xmlns:a16="http://schemas.microsoft.com/office/drawing/2014/main" id="{D8DA4E0B-5C0A-9168-EC71-D2696D556ACB}"/>
              </a:ext>
            </a:extLst>
          </p:cNvPr>
          <p:cNvSpPr txBox="1"/>
          <p:nvPr/>
        </p:nvSpPr>
        <p:spPr>
          <a:xfrm>
            <a:off x="2486025" y="4777436"/>
            <a:ext cx="6425450" cy="253916"/>
          </a:xfrm>
          <a:prstGeom prst="rect">
            <a:avLst/>
          </a:prstGeom>
          <a:noFill/>
        </p:spPr>
        <p:txBody>
          <a:bodyPr wrap="square" rtlCol="0">
            <a:spAutoFit/>
          </a:bodyPr>
          <a:lstStyle/>
          <a:p>
            <a:pPr algn="r"/>
            <a:r>
              <a:rPr lang="de-DE" sz="1050" dirty="0">
                <a:solidFill>
                  <a:schemeClr val="tx1"/>
                </a:solidFill>
                <a:latin typeface="Calibri" panose="020F0502020204030204" pitchFamily="34" charset="0"/>
                <a:cs typeface="Calibri" panose="020F0502020204030204" pitchFamily="34" charset="0"/>
              </a:rPr>
              <a:t>© </a:t>
            </a:r>
            <a:r>
              <a:rPr lang="en-US" sz="1050" dirty="0">
                <a:solidFill>
                  <a:schemeClr val="tx1"/>
                </a:solidFill>
                <a:latin typeface="Calibri" panose="020F0502020204030204" pitchFamily="34" charset="0"/>
                <a:cs typeface="Calibri" panose="020F0502020204030204" pitchFamily="34" charset="0"/>
              </a:rPr>
              <a:t>CORE Hub 2022</a:t>
            </a:r>
          </a:p>
        </p:txBody>
      </p:sp>
      <p:grpSp>
        <p:nvGrpSpPr>
          <p:cNvPr id="11" name="Group 10">
            <a:extLst>
              <a:ext uri="{FF2B5EF4-FFF2-40B4-BE49-F238E27FC236}">
                <a16:creationId xmlns:a16="http://schemas.microsoft.com/office/drawing/2014/main" id="{C423010C-6901-6658-0823-801B680D9684}"/>
              </a:ext>
            </a:extLst>
          </p:cNvPr>
          <p:cNvGrpSpPr/>
          <p:nvPr/>
        </p:nvGrpSpPr>
        <p:grpSpPr>
          <a:xfrm>
            <a:off x="66213" y="0"/>
            <a:ext cx="1231900" cy="881529"/>
            <a:chOff x="66213" y="0"/>
            <a:chExt cx="1231900" cy="881529"/>
          </a:xfrm>
        </p:grpSpPr>
        <p:pic>
          <p:nvPicPr>
            <p:cNvPr id="5" name="Picture 4">
              <a:extLst>
                <a:ext uri="{FF2B5EF4-FFF2-40B4-BE49-F238E27FC236}">
                  <a16:creationId xmlns:a16="http://schemas.microsoft.com/office/drawing/2014/main" id="{4D8597BC-81EA-B0E8-E5B3-2F6B9818B2D9}"/>
                </a:ext>
              </a:extLst>
            </p:cNvPr>
            <p:cNvPicPr>
              <a:picLocks noChangeAspect="1"/>
            </p:cNvPicPr>
            <p:nvPr/>
          </p:nvPicPr>
          <p:blipFill>
            <a:blip r:embed="rId2"/>
            <a:stretch>
              <a:fillRect/>
            </a:stretch>
          </p:blipFill>
          <p:spPr>
            <a:xfrm>
              <a:off x="66213" y="10620"/>
              <a:ext cx="1231900" cy="800100"/>
            </a:xfrm>
            <a:prstGeom prst="rect">
              <a:avLst/>
            </a:prstGeom>
          </p:spPr>
        </p:pic>
        <p:pic>
          <p:nvPicPr>
            <p:cNvPr id="10" name="Picture 9" descr="CORE-Skills-ICONS-8.png">
              <a:extLst>
                <a:ext uri="{FF2B5EF4-FFF2-40B4-BE49-F238E27FC236}">
                  <a16:creationId xmlns:a16="http://schemas.microsoft.com/office/drawing/2014/main" id="{A6207B95-C07B-6DCB-9876-00E6085DF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84" y="0"/>
              <a:ext cx="881529" cy="881529"/>
            </a:xfrm>
            <a:prstGeom prst="rect">
              <a:avLst/>
            </a:prstGeom>
          </p:spPr>
        </p:pic>
      </p:grpSp>
    </p:spTree>
    <p:extLst>
      <p:ext uri="{BB962C8B-B14F-4D97-AF65-F5344CB8AC3E}">
        <p14:creationId xmlns:p14="http://schemas.microsoft.com/office/powerpoint/2010/main" val="273262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042687-A770-C0FA-8A3B-2A402FB1B79B}"/>
              </a:ext>
            </a:extLst>
          </p:cNvPr>
          <p:cNvSpPr/>
          <p:nvPr/>
        </p:nvSpPr>
        <p:spPr bwMode="auto">
          <a:xfrm>
            <a:off x="3755791" y="4442100"/>
            <a:ext cx="5197933" cy="697620"/>
          </a:xfrm>
          <a:prstGeom prst="rect">
            <a:avLst/>
          </a:prstGeom>
          <a:solidFill>
            <a:schemeClr val="bg1">
              <a:lumMod val="85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AU" dirty="0">
              <a:solidFill>
                <a:srgbClr val="00B0F0"/>
              </a:solidFill>
            </a:endParaRPr>
          </a:p>
        </p:txBody>
      </p:sp>
      <p:sp>
        <p:nvSpPr>
          <p:cNvPr id="7" name="Title Placeholder 1">
            <a:extLst>
              <a:ext uri="{FF2B5EF4-FFF2-40B4-BE49-F238E27FC236}">
                <a16:creationId xmlns:a16="http://schemas.microsoft.com/office/drawing/2014/main" id="{74A134DA-5183-4842-A769-342F600B6C20}"/>
              </a:ext>
            </a:extLst>
          </p:cNvPr>
          <p:cNvSpPr txBox="1">
            <a:spLocks noChangeAspect="1"/>
          </p:cNvSpPr>
          <p:nvPr/>
        </p:nvSpPr>
        <p:spPr>
          <a:xfrm>
            <a:off x="377765" y="303066"/>
            <a:ext cx="5654326" cy="424997"/>
          </a:xfrm>
          <a:prstGeom prst="rect">
            <a:avLst/>
          </a:prstGeom>
        </p:spPr>
        <p:txBody>
          <a:bodyPr vert="horz" lIns="38346" tIns="19172" rIns="38346" bIns="19172" rtlCol="0" anchor="t">
            <a:noAutofit/>
          </a:bodyPr>
          <a:lstStyle>
            <a:lvl1pPr algn="r"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l"/>
            <a:r>
              <a:rPr lang="en-US" sz="1800" dirty="0">
                <a:latin typeface="+mn-lt"/>
                <a:cs typeface="Arial" panose="020B0604020202020204" pitchFamily="34" charset="0"/>
              </a:rPr>
              <a:t>THANK YOU</a:t>
            </a:r>
            <a:endParaRPr lang="en-US" sz="1800" dirty="0">
              <a:solidFill>
                <a:schemeClr val="accent5"/>
              </a:solidFill>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63A46345-0406-48E2-B358-AD5AC34F4399}"/>
              </a:ext>
            </a:extLst>
          </p:cNvPr>
          <p:cNvCxnSpPr>
            <a:cxnSpLocks/>
          </p:cNvCxnSpPr>
          <p:nvPr/>
        </p:nvCxnSpPr>
        <p:spPr>
          <a:xfrm>
            <a:off x="377765" y="602705"/>
            <a:ext cx="6182501"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C422345-6EC2-4B3D-AB7D-A1E84F712C79}"/>
              </a:ext>
            </a:extLst>
          </p:cNvPr>
          <p:cNvSpPr/>
          <p:nvPr/>
        </p:nvSpPr>
        <p:spPr bwMode="auto">
          <a:xfrm>
            <a:off x="616402" y="4128637"/>
            <a:ext cx="4006970" cy="910838"/>
          </a:xfrm>
          <a:prstGeom prst="rect">
            <a:avLst/>
          </a:prstGeom>
          <a:solidFill>
            <a:schemeClr val="bg1">
              <a:lumMod val="85000"/>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AU" dirty="0"/>
          </a:p>
          <a:p>
            <a:r>
              <a:rPr lang="en-AU" dirty="0">
                <a:hlinkClick r:id="rId3"/>
              </a:rPr>
              <a:t>wei.liu@uwa.edu.au</a:t>
            </a:r>
            <a:endParaRPr lang="en-AU" dirty="0"/>
          </a:p>
          <a:p>
            <a:r>
              <a:rPr lang="en-AU" dirty="0">
                <a:solidFill>
                  <a:srgbClr val="00B0F0"/>
                </a:solidFill>
              </a:rPr>
              <a:t>linkedin.com/in/wei-liu-b0b4521ab</a:t>
            </a:r>
          </a:p>
          <a:p>
            <a:endParaRPr lang="en-AU" dirty="0"/>
          </a:p>
          <a:p>
            <a:endParaRPr lang="en-AU" dirty="0"/>
          </a:p>
        </p:txBody>
      </p:sp>
      <p:pic>
        <p:nvPicPr>
          <p:cNvPr id="1026" name="Picture 2" descr="Email icon outline icon isolated on white Vector Image">
            <a:extLst>
              <a:ext uri="{FF2B5EF4-FFF2-40B4-BE49-F238E27FC236}">
                <a16:creationId xmlns:a16="http://schemas.microsoft.com/office/drawing/2014/main" id="{50725A2D-7EA6-4667-9A4C-EF64C784FC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67" t="18259" r="5057" b="24581"/>
          <a:stretch/>
        </p:blipFill>
        <p:spPr bwMode="auto">
          <a:xfrm>
            <a:off x="319676" y="4482048"/>
            <a:ext cx="319938" cy="2276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con&#10;&#10;Description automatically generated">
            <a:extLst>
              <a:ext uri="{FF2B5EF4-FFF2-40B4-BE49-F238E27FC236}">
                <a16:creationId xmlns:a16="http://schemas.microsoft.com/office/drawing/2014/main" id="{278988EA-9D0D-453B-A07B-734286EBD8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9999" y="68468"/>
            <a:ext cx="534237" cy="534237"/>
          </a:xfrm>
          <a:prstGeom prst="rect">
            <a:avLst/>
          </a:prstGeom>
        </p:spPr>
      </p:pic>
      <p:pic>
        <p:nvPicPr>
          <p:cNvPr id="3" name="Picture 2">
            <a:extLst>
              <a:ext uri="{FF2B5EF4-FFF2-40B4-BE49-F238E27FC236}">
                <a16:creationId xmlns:a16="http://schemas.microsoft.com/office/drawing/2014/main" id="{9A3BD775-D8FC-4122-A585-4D6DD75EB880}"/>
              </a:ext>
            </a:extLst>
          </p:cNvPr>
          <p:cNvPicPr>
            <a:picLocks noChangeAspect="1"/>
          </p:cNvPicPr>
          <p:nvPr/>
        </p:nvPicPr>
        <p:blipFill>
          <a:blip r:embed="rId6"/>
          <a:stretch>
            <a:fillRect/>
          </a:stretch>
        </p:blipFill>
        <p:spPr>
          <a:xfrm>
            <a:off x="319676" y="4676930"/>
            <a:ext cx="322200" cy="327009"/>
          </a:xfrm>
          <a:prstGeom prst="rect">
            <a:avLst/>
          </a:prstGeom>
        </p:spPr>
      </p:pic>
      <p:pic>
        <p:nvPicPr>
          <p:cNvPr id="6" name="Picture 5">
            <a:extLst>
              <a:ext uri="{FF2B5EF4-FFF2-40B4-BE49-F238E27FC236}">
                <a16:creationId xmlns:a16="http://schemas.microsoft.com/office/drawing/2014/main" id="{BF3DA2C2-9218-4C15-ADD0-C821C5BCE9D9}"/>
              </a:ext>
            </a:extLst>
          </p:cNvPr>
          <p:cNvPicPr>
            <a:picLocks noChangeAspect="1"/>
          </p:cNvPicPr>
          <p:nvPr/>
        </p:nvPicPr>
        <p:blipFill>
          <a:blip r:embed="rId7"/>
          <a:stretch>
            <a:fillRect/>
          </a:stretch>
        </p:blipFill>
        <p:spPr>
          <a:xfrm>
            <a:off x="339940" y="681151"/>
            <a:ext cx="4588176" cy="3660704"/>
          </a:xfrm>
          <a:prstGeom prst="rect">
            <a:avLst/>
          </a:prstGeom>
        </p:spPr>
      </p:pic>
      <p:pic>
        <p:nvPicPr>
          <p:cNvPr id="10" name="Picture 9">
            <a:extLst>
              <a:ext uri="{FF2B5EF4-FFF2-40B4-BE49-F238E27FC236}">
                <a16:creationId xmlns:a16="http://schemas.microsoft.com/office/drawing/2014/main" id="{05A7892F-CF98-484D-9410-7B758D0263F2}"/>
              </a:ext>
            </a:extLst>
          </p:cNvPr>
          <p:cNvPicPr>
            <a:picLocks noChangeAspect="1"/>
          </p:cNvPicPr>
          <p:nvPr/>
        </p:nvPicPr>
        <p:blipFill>
          <a:blip r:embed="rId8"/>
          <a:stretch>
            <a:fillRect/>
          </a:stretch>
        </p:blipFill>
        <p:spPr>
          <a:xfrm>
            <a:off x="5263276" y="686294"/>
            <a:ext cx="3962502" cy="2937197"/>
          </a:xfrm>
          <a:prstGeom prst="rect">
            <a:avLst/>
          </a:prstGeom>
        </p:spPr>
      </p:pic>
      <p:sp>
        <p:nvSpPr>
          <p:cNvPr id="11" name="Rectangle 10">
            <a:extLst>
              <a:ext uri="{FF2B5EF4-FFF2-40B4-BE49-F238E27FC236}">
                <a16:creationId xmlns:a16="http://schemas.microsoft.com/office/drawing/2014/main" id="{5EBBC72C-88B2-459D-97A7-1C00D1E7A7B3}"/>
              </a:ext>
            </a:extLst>
          </p:cNvPr>
          <p:cNvSpPr/>
          <p:nvPr/>
        </p:nvSpPr>
        <p:spPr>
          <a:xfrm>
            <a:off x="4194236" y="189563"/>
            <a:ext cx="4572000" cy="415498"/>
          </a:xfrm>
          <a:prstGeom prst="rect">
            <a:avLst/>
          </a:prstGeom>
        </p:spPr>
        <p:txBody>
          <a:bodyPr>
            <a:spAutoFit/>
          </a:bodyPr>
          <a:lstStyle/>
          <a:p>
            <a:r>
              <a:rPr lang="en-AU" sz="2100" b="1" dirty="0"/>
              <a:t>NLP-TLP Group: </a:t>
            </a:r>
            <a:r>
              <a:rPr lang="en-AU" sz="2100" b="1" dirty="0">
                <a:hlinkClick r:id="rId9"/>
              </a:rPr>
              <a:t>https://nlp-tlp.org/</a:t>
            </a:r>
            <a:endParaRPr lang="en-AU" sz="2100" b="1" dirty="0"/>
          </a:p>
        </p:txBody>
      </p:sp>
      <p:sp>
        <p:nvSpPr>
          <p:cNvPr id="12" name="Rectangle 11">
            <a:extLst>
              <a:ext uri="{FF2B5EF4-FFF2-40B4-BE49-F238E27FC236}">
                <a16:creationId xmlns:a16="http://schemas.microsoft.com/office/drawing/2014/main" id="{B2B6354F-AEBE-4D59-A9B0-92DED41A3A11}"/>
              </a:ext>
            </a:extLst>
          </p:cNvPr>
          <p:cNvSpPr/>
          <p:nvPr/>
        </p:nvSpPr>
        <p:spPr>
          <a:xfrm>
            <a:off x="4803338" y="3633046"/>
            <a:ext cx="4572000" cy="300082"/>
          </a:xfrm>
          <a:prstGeom prst="rect">
            <a:avLst/>
          </a:prstGeom>
        </p:spPr>
        <p:txBody>
          <a:bodyPr>
            <a:spAutoFit/>
          </a:bodyPr>
          <a:lstStyle/>
          <a:p>
            <a:r>
              <a:rPr lang="en-AU" sz="1350" b="1" dirty="0"/>
              <a:t>AI 2022: </a:t>
            </a:r>
            <a:r>
              <a:rPr lang="en-AU" sz="1350" b="1" dirty="0">
                <a:hlinkClick r:id="rId9"/>
              </a:rPr>
              <a:t>https://ajcai2022.org/</a:t>
            </a:r>
            <a:endParaRPr lang="en-AU" sz="1350" b="1" dirty="0"/>
          </a:p>
        </p:txBody>
      </p:sp>
      <p:pic>
        <p:nvPicPr>
          <p:cNvPr id="5" name="Picture 4">
            <a:extLst>
              <a:ext uri="{FF2B5EF4-FFF2-40B4-BE49-F238E27FC236}">
                <a16:creationId xmlns:a16="http://schemas.microsoft.com/office/drawing/2014/main" id="{F00C07B5-5D82-45A7-AB18-47A93A3C2ED6}"/>
              </a:ext>
            </a:extLst>
          </p:cNvPr>
          <p:cNvPicPr>
            <a:picLocks noChangeAspect="1"/>
          </p:cNvPicPr>
          <p:nvPr/>
        </p:nvPicPr>
        <p:blipFill>
          <a:blip r:embed="rId10"/>
          <a:stretch>
            <a:fillRect/>
          </a:stretch>
        </p:blipFill>
        <p:spPr>
          <a:xfrm>
            <a:off x="4803337" y="3944940"/>
            <a:ext cx="4340663" cy="1191710"/>
          </a:xfrm>
          <a:prstGeom prst="rect">
            <a:avLst/>
          </a:prstGeom>
        </p:spPr>
      </p:pic>
    </p:spTree>
    <p:extLst>
      <p:ext uri="{BB962C8B-B14F-4D97-AF65-F5344CB8AC3E}">
        <p14:creationId xmlns:p14="http://schemas.microsoft.com/office/powerpoint/2010/main" val="3985092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vert="horz" lIns="91440" tIns="45720" rIns="91440" bIns="45720" rtlCol="0" anchor="t">
            <a:normAutofit fontScale="62500" lnSpcReduction="20000"/>
          </a:bodyPr>
          <a:lstStyle/>
          <a:p>
            <a:r>
              <a:rPr lang="en-US" sz="7700" dirty="0"/>
              <a:t>12.1 Fundamentals of NLP</a:t>
            </a:r>
          </a:p>
          <a:p>
            <a:r>
              <a:rPr lang="en-US" b="0" dirty="0"/>
              <a:t>Text wrangling, pre-processing and analysis</a:t>
            </a:r>
            <a:endParaRPr lang="en-US" b="0" dirty="0">
              <a:cs typeface="Calibri"/>
            </a:endParaRPr>
          </a:p>
        </p:txBody>
      </p:sp>
    </p:spTree>
    <p:extLst>
      <p:ext uri="{BB962C8B-B14F-4D97-AF65-F5344CB8AC3E}">
        <p14:creationId xmlns:p14="http://schemas.microsoft.com/office/powerpoint/2010/main" val="3430361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Fundamentals of Natural Language Processing</a:t>
            </a:r>
          </a:p>
        </p:txBody>
      </p:sp>
      <p:sp>
        <p:nvSpPr>
          <p:cNvPr id="9"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 12.1 – An Introduction to the NLTK</a:t>
            </a:r>
            <a:endParaRPr lang="en-AU" sz="1000" dirty="0">
              <a:solidFill>
                <a:schemeClr val="bg1">
                  <a:lumMod val="50000"/>
                </a:schemeClr>
              </a:solidFill>
            </a:endParaRPr>
          </a:p>
        </p:txBody>
      </p:sp>
      <p:sp>
        <p:nvSpPr>
          <p:cNvPr id="15" name="Text Placeholder 3"/>
          <p:cNvSpPr>
            <a:spLocks noGrp="1"/>
          </p:cNvSpPr>
          <p:nvPr>
            <p:ph type="body" sz="quarter" idx="12"/>
          </p:nvPr>
        </p:nvSpPr>
        <p:spPr>
          <a:xfrm>
            <a:off x="463176" y="1414124"/>
            <a:ext cx="6950075" cy="216647"/>
          </a:xfrm>
        </p:spPr>
        <p:txBody>
          <a:bodyPr/>
          <a:lstStyle/>
          <a:p>
            <a:r>
              <a:rPr lang="en-AU" dirty="0"/>
              <a:t>Agenda (Hands-on Session) - An introduction to the Natural Language Tool Kit (NLTK)</a:t>
            </a:r>
          </a:p>
        </p:txBody>
      </p:sp>
      <p:sp>
        <p:nvSpPr>
          <p:cNvPr id="3" name="TextBox 2"/>
          <p:cNvSpPr txBox="1"/>
          <p:nvPr/>
        </p:nvSpPr>
        <p:spPr>
          <a:xfrm>
            <a:off x="1282517" y="1936227"/>
            <a:ext cx="2422586" cy="2585323"/>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Tokenization</a:t>
            </a:r>
          </a:p>
          <a:p>
            <a:pPr marL="285750" indent="-285750">
              <a:lnSpc>
                <a:spcPct val="150000"/>
              </a:lnSpc>
              <a:buClr>
                <a:schemeClr val="accent2"/>
              </a:buClr>
              <a:buFont typeface="Arial" panose="020B0604020202020204" pitchFamily="34" charset="0"/>
              <a:buChar char="•"/>
            </a:pPr>
            <a:r>
              <a:rPr lang="en-AU" dirty="0"/>
              <a:t>Stop-words</a:t>
            </a:r>
          </a:p>
          <a:p>
            <a:pPr marL="285750" indent="-285750">
              <a:lnSpc>
                <a:spcPct val="150000"/>
              </a:lnSpc>
              <a:buClr>
                <a:schemeClr val="accent2"/>
              </a:buClr>
              <a:buFont typeface="Arial" panose="020B0604020202020204" pitchFamily="34" charset="0"/>
              <a:buChar char="•"/>
            </a:pPr>
            <a:r>
              <a:rPr lang="en-AU" dirty="0"/>
              <a:t>Feature distributions</a:t>
            </a:r>
          </a:p>
          <a:p>
            <a:pPr marL="285750" indent="-285750">
              <a:lnSpc>
                <a:spcPct val="150000"/>
              </a:lnSpc>
              <a:buClr>
                <a:schemeClr val="accent2"/>
              </a:buClr>
              <a:buFont typeface="Arial" panose="020B0604020202020204" pitchFamily="34" charset="0"/>
              <a:buChar char="•"/>
            </a:pPr>
            <a:r>
              <a:rPr lang="en-AU" dirty="0"/>
              <a:t>N-grams</a:t>
            </a:r>
          </a:p>
          <a:p>
            <a:pPr marL="285750" indent="-285750">
              <a:lnSpc>
                <a:spcPct val="150000"/>
              </a:lnSpc>
              <a:buClr>
                <a:schemeClr val="accent2"/>
              </a:buClr>
              <a:buFont typeface="Arial" panose="020B0604020202020204" pitchFamily="34" charset="0"/>
              <a:buChar char="•"/>
            </a:pPr>
            <a:r>
              <a:rPr lang="en-AU" dirty="0"/>
              <a:t>Stemming</a:t>
            </a:r>
          </a:p>
          <a:p>
            <a:pPr marL="285750" indent="-285750">
              <a:lnSpc>
                <a:spcPct val="150000"/>
              </a:lnSpc>
              <a:buClr>
                <a:schemeClr val="accent2"/>
              </a:buClr>
              <a:buFont typeface="Arial" panose="020B0604020202020204" pitchFamily="34" charset="0"/>
              <a:buChar char="•"/>
            </a:pPr>
            <a:r>
              <a:rPr lang="en-AU" dirty="0" err="1"/>
              <a:t>Concordancing</a:t>
            </a:r>
            <a:endParaRPr lang="en-AU" dirty="0"/>
          </a:p>
        </p:txBody>
      </p:sp>
      <p:sp>
        <p:nvSpPr>
          <p:cNvPr id="8" name="TextBox 7"/>
          <p:cNvSpPr txBox="1"/>
          <p:nvPr/>
        </p:nvSpPr>
        <p:spPr>
          <a:xfrm>
            <a:off x="4987620" y="1936227"/>
            <a:ext cx="2873864" cy="2542363"/>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Dispersion plotting</a:t>
            </a:r>
          </a:p>
          <a:p>
            <a:pPr marL="285750" indent="-285750">
              <a:lnSpc>
                <a:spcPct val="150000"/>
              </a:lnSpc>
              <a:buClr>
                <a:schemeClr val="accent2"/>
              </a:buClr>
              <a:buFont typeface="Arial" panose="020B0604020202020204" pitchFamily="34" charset="0"/>
              <a:buChar char="•"/>
            </a:pPr>
            <a:r>
              <a:rPr lang="en-AU" dirty="0"/>
              <a:t>Bi-gram significance</a:t>
            </a:r>
          </a:p>
          <a:p>
            <a:pPr marL="285750" indent="-285750">
              <a:lnSpc>
                <a:spcPct val="150000"/>
              </a:lnSpc>
              <a:buClr>
                <a:schemeClr val="accent2"/>
              </a:buClr>
              <a:buFont typeface="Arial" panose="020B0604020202020204" pitchFamily="34" charset="0"/>
              <a:buChar char="•"/>
            </a:pPr>
            <a:r>
              <a:rPr lang="en-AU" dirty="0"/>
              <a:t>Word contexts</a:t>
            </a:r>
          </a:p>
          <a:p>
            <a:pPr marL="285750" indent="-285750">
              <a:lnSpc>
                <a:spcPct val="150000"/>
              </a:lnSpc>
              <a:buClr>
                <a:schemeClr val="accent2"/>
              </a:buClr>
              <a:buFont typeface="Arial" panose="020B0604020202020204" pitchFamily="34" charset="0"/>
              <a:buChar char="•"/>
            </a:pPr>
            <a:r>
              <a:rPr lang="en-AU" dirty="0"/>
              <a:t>Word similarities</a:t>
            </a:r>
          </a:p>
          <a:p>
            <a:pPr marL="285750" indent="-285750">
              <a:lnSpc>
                <a:spcPct val="150000"/>
              </a:lnSpc>
              <a:buClr>
                <a:schemeClr val="accent2"/>
              </a:buClr>
              <a:buFont typeface="Arial" panose="020B0604020202020204" pitchFamily="34" charset="0"/>
              <a:buChar char="•"/>
            </a:pPr>
            <a:r>
              <a:rPr lang="en-AU" dirty="0"/>
              <a:t>Parts-of-Speech (POS)</a:t>
            </a:r>
          </a:p>
          <a:p>
            <a:pPr marL="285750" indent="-285750">
              <a:lnSpc>
                <a:spcPct val="150000"/>
              </a:lnSpc>
              <a:buClr>
                <a:schemeClr val="accent2"/>
              </a:buClr>
              <a:buFont typeface="Arial" panose="020B0604020202020204" pitchFamily="34" charset="0"/>
              <a:buChar char="•"/>
            </a:pPr>
            <a:r>
              <a:rPr lang="en-AU" dirty="0"/>
              <a:t>Named entity recognition</a:t>
            </a:r>
          </a:p>
        </p:txBody>
      </p:sp>
    </p:spTree>
    <p:extLst>
      <p:ext uri="{BB962C8B-B14F-4D97-AF65-F5344CB8AC3E}">
        <p14:creationId xmlns:p14="http://schemas.microsoft.com/office/powerpoint/2010/main" val="597726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p:cNvSpPr>
            <a:spLocks noGrp="1"/>
          </p:cNvSpPr>
          <p:nvPr>
            <p:ph type="body" sz="quarter" idx="10"/>
          </p:nvPr>
        </p:nvSpPr>
        <p:spPr>
          <a:xfrm>
            <a:off x="886474" y="1974273"/>
            <a:ext cx="7370254" cy="1194733"/>
          </a:xfrm>
        </p:spPr>
        <p:txBody>
          <a:bodyPr vert="horz" lIns="91440" tIns="45720" rIns="91440" bIns="45720" rtlCol="0" anchor="t">
            <a:normAutofit fontScale="62500" lnSpcReduction="20000"/>
          </a:bodyPr>
          <a:lstStyle/>
          <a:p>
            <a:r>
              <a:rPr lang="en-US" sz="7700" dirty="0"/>
              <a:t>12.2 Fundamentals of NLP</a:t>
            </a:r>
          </a:p>
          <a:p>
            <a:r>
              <a:rPr lang="en-US" b="0" dirty="0"/>
              <a:t>Representing natural language</a:t>
            </a:r>
            <a:endParaRPr lang="en-US" b="0" dirty="0">
              <a:cs typeface="Calibri"/>
            </a:endParaRPr>
          </a:p>
        </p:txBody>
      </p:sp>
    </p:spTree>
    <p:extLst>
      <p:ext uri="{BB962C8B-B14F-4D97-AF65-F5344CB8AC3E}">
        <p14:creationId xmlns:p14="http://schemas.microsoft.com/office/powerpoint/2010/main" val="2374280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One-hot Vectors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7" y="1286318"/>
            <a:ext cx="3475036" cy="2763335"/>
          </a:xfrm>
        </p:spPr>
        <p:txBody>
          <a:bodyPr>
            <a:normAutofit/>
          </a:bodyPr>
          <a:lstStyle/>
          <a:p>
            <a:pPr marL="0" lvl="0" indent="0">
              <a:buNone/>
            </a:pPr>
            <a:r>
              <a:rPr lang="en-AU" b="1" dirty="0">
                <a:solidFill>
                  <a:srgbClr val="A40F6C"/>
                </a:solidFill>
              </a:rPr>
              <a:t>Word representations – one-hot vectors</a:t>
            </a:r>
            <a:endParaRPr lang="en-US" dirty="0"/>
          </a:p>
        </p:txBody>
      </p:sp>
      <p:sp>
        <p:nvSpPr>
          <p:cNvPr id="2" name="Rectangle 1"/>
          <p:cNvSpPr/>
          <p:nvPr/>
        </p:nvSpPr>
        <p:spPr>
          <a:xfrm>
            <a:off x="463176" y="4290586"/>
            <a:ext cx="1007484" cy="261610"/>
          </a:xfrm>
          <a:prstGeom prst="rect">
            <a:avLst/>
          </a:prstGeom>
        </p:spPr>
        <p:txBody>
          <a:bodyPr wrap="square">
            <a:spAutoFit/>
          </a:bodyPr>
          <a:lstStyle/>
          <a:p>
            <a:r>
              <a:rPr lang="it-IT" sz="1050" i="1" dirty="0"/>
              <a:t>(</a:t>
            </a:r>
            <a:r>
              <a:rPr lang="it-IT" sz="1050" i="1" dirty="0" err="1"/>
              <a:t>Socher</a:t>
            </a:r>
            <a:r>
              <a:rPr lang="it-IT" sz="1050" i="1" dirty="0"/>
              <a:t>, 2018)</a:t>
            </a:r>
          </a:p>
        </p:txBody>
      </p:sp>
      <p:pic>
        <p:nvPicPr>
          <p:cNvPr id="11266" name="Picture 2" descr="Image result for word language model"/>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757"/>
          <a:stretch/>
        </p:blipFill>
        <p:spPr bwMode="auto">
          <a:xfrm>
            <a:off x="365759" y="1619329"/>
            <a:ext cx="3572453" cy="2701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7802" y="1594176"/>
            <a:ext cx="4152900" cy="340519"/>
          </a:xfrm>
          <a:prstGeom prst="roundRect">
            <a:avLst/>
          </a:prstGeom>
          <a:noFill/>
          <a:ln w="12700">
            <a:solidFill>
              <a:schemeClr val="accent2"/>
            </a:solidFill>
          </a:ln>
        </p:spPr>
        <p:txBody>
          <a:bodyPr wrap="square" rtlCol="0">
            <a:spAutoFit/>
          </a:bodyPr>
          <a:lstStyle/>
          <a:p>
            <a:pPr algn="ctr"/>
            <a:r>
              <a:rPr lang="en-AU" sz="1400" dirty="0"/>
              <a:t>What is the name of the prime minister of Australia?</a:t>
            </a:r>
          </a:p>
        </p:txBody>
      </p:sp>
      <p:graphicFrame>
        <p:nvGraphicFramePr>
          <p:cNvPr id="10" name="Table 9"/>
          <p:cNvGraphicFramePr>
            <a:graphicFrameLocks noGrp="1"/>
          </p:cNvGraphicFramePr>
          <p:nvPr>
            <p:extLst>
              <p:ext uri="{D42A27DB-BD31-4B8C-83A1-F6EECF244321}">
                <p14:modId xmlns:p14="http://schemas.microsoft.com/office/powerpoint/2010/main" val="1278340019"/>
              </p:ext>
            </p:extLst>
          </p:nvPr>
        </p:nvGraphicFramePr>
        <p:xfrm>
          <a:off x="5402092" y="2166545"/>
          <a:ext cx="1864320" cy="25151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118219350"/>
                    </a:ext>
                  </a:extLst>
                </a:gridCol>
                <a:gridCol w="304800">
                  <a:extLst>
                    <a:ext uri="{9D8B030D-6E8A-4147-A177-3AD203B41FA5}">
                      <a16:colId xmlns:a16="http://schemas.microsoft.com/office/drawing/2014/main" val="2912491499"/>
                    </a:ext>
                  </a:extLst>
                </a:gridCol>
                <a:gridCol w="828000">
                  <a:extLst>
                    <a:ext uri="{9D8B030D-6E8A-4147-A177-3AD203B41FA5}">
                      <a16:colId xmlns:a16="http://schemas.microsoft.com/office/drawing/2014/main" val="684520248"/>
                    </a:ext>
                  </a:extLst>
                </a:gridCol>
              </a:tblGrid>
              <a:tr h="252000">
                <a:tc>
                  <a:txBody>
                    <a:bodyPr/>
                    <a:lstStyle/>
                    <a:p>
                      <a:pPr algn="r"/>
                      <a:r>
                        <a:rPr lang="en-AU" sz="1050" b="0" dirty="0">
                          <a:solidFill>
                            <a:schemeClr val="tx1"/>
                          </a:solidFill>
                        </a:rPr>
                        <a:t>What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[10000000]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018780"/>
                  </a:ext>
                </a:extLst>
              </a:tr>
              <a:tr h="220249">
                <a:tc>
                  <a:txBody>
                    <a:bodyPr/>
                    <a:lstStyle/>
                    <a:p>
                      <a:pPr algn="r"/>
                      <a:r>
                        <a:rPr lang="en-AU" sz="1050" b="0" dirty="0">
                          <a:solidFill>
                            <a:schemeClr val="tx1"/>
                          </a:solidFill>
                        </a:rPr>
                        <a:t>is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[01000000]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4200639"/>
                  </a:ext>
                </a:extLst>
              </a:tr>
              <a:tr h="220249">
                <a:tc>
                  <a:txBody>
                    <a:bodyPr/>
                    <a:lstStyle/>
                    <a:p>
                      <a:pPr algn="r"/>
                      <a:r>
                        <a:rPr lang="en-AU" sz="1050" b="0" dirty="0">
                          <a:solidFill>
                            <a:schemeClr val="tx1"/>
                          </a:solidFill>
                        </a:rPr>
                        <a:t>the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[00100000]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058022031"/>
                  </a:ext>
                </a:extLst>
              </a:tr>
              <a:tr h="220249">
                <a:tc>
                  <a:txBody>
                    <a:bodyPr/>
                    <a:lstStyle/>
                    <a:p>
                      <a:pPr algn="r"/>
                      <a:r>
                        <a:rPr lang="en-AU" sz="1050" b="0" dirty="0">
                          <a:solidFill>
                            <a:schemeClr val="tx1"/>
                          </a:solidFill>
                        </a:rPr>
                        <a:t>name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[00010000]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0640973"/>
                  </a:ext>
                </a:extLst>
              </a:tr>
              <a:tr h="220249">
                <a:tc>
                  <a:txBody>
                    <a:bodyPr/>
                    <a:lstStyle/>
                    <a:p>
                      <a:pPr algn="r"/>
                      <a:r>
                        <a:rPr lang="en-AU" sz="1050" b="0" dirty="0">
                          <a:solidFill>
                            <a:schemeClr val="tx1"/>
                          </a:solidFill>
                        </a:rPr>
                        <a:t>of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[00001000]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05410807"/>
                  </a:ext>
                </a:extLst>
              </a:tr>
              <a:tr h="220249">
                <a:tc>
                  <a:txBody>
                    <a:bodyPr/>
                    <a:lstStyle/>
                    <a:p>
                      <a:pPr algn="r"/>
                      <a:r>
                        <a:rPr lang="en-AU" sz="1050" b="0" dirty="0">
                          <a:solidFill>
                            <a:schemeClr val="tx1"/>
                          </a:solidFill>
                        </a:rPr>
                        <a:t>the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[00100000]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937547418"/>
                  </a:ext>
                </a:extLst>
              </a:tr>
              <a:tr h="220249">
                <a:tc>
                  <a:txBody>
                    <a:bodyPr/>
                    <a:lstStyle/>
                    <a:p>
                      <a:pPr algn="r"/>
                      <a:r>
                        <a:rPr lang="en-AU" sz="1050" b="0" dirty="0">
                          <a:solidFill>
                            <a:schemeClr val="tx1"/>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050" b="0" dirty="0">
                          <a:solidFill>
                            <a:schemeClr val="tx1"/>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r h="220249">
                <a:tc>
                  <a:txBody>
                    <a:bodyPr/>
                    <a:lstStyle/>
                    <a:p>
                      <a:pPr algn="r"/>
                      <a:r>
                        <a:rPr lang="en-AU" sz="1050" b="0" dirty="0">
                          <a:solidFill>
                            <a:schemeClr val="tx1"/>
                          </a:solidFill>
                        </a:rPr>
                        <a:t>of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[00001000]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2677666"/>
                  </a:ext>
                </a:extLst>
              </a:tr>
              <a:tr h="220249">
                <a:tc>
                  <a:txBody>
                    <a:bodyPr/>
                    <a:lstStyle/>
                    <a:p>
                      <a:pPr algn="r"/>
                      <a:r>
                        <a:rPr lang="en-AU" sz="1050" b="0" dirty="0">
                          <a:solidFill>
                            <a:schemeClr val="tx1"/>
                          </a:solidFill>
                        </a:rPr>
                        <a:t>Australia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[00000001]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1501734"/>
                  </a:ext>
                </a:extLst>
              </a:tr>
            </a:tbl>
          </a:graphicData>
        </a:graphic>
      </p:graphicFrame>
    </p:spTree>
    <p:extLst>
      <p:ext uri="{BB962C8B-B14F-4D97-AF65-F5344CB8AC3E}">
        <p14:creationId xmlns:p14="http://schemas.microsoft.com/office/powerpoint/2010/main" val="4064945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Learning Context</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7" y="1286318"/>
            <a:ext cx="6257664" cy="433193"/>
          </a:xfrm>
        </p:spPr>
        <p:txBody>
          <a:bodyPr>
            <a:normAutofit/>
          </a:bodyPr>
          <a:lstStyle/>
          <a:p>
            <a:pPr marL="0" lvl="0" indent="0">
              <a:buNone/>
            </a:pPr>
            <a:r>
              <a:rPr lang="en-AU" b="1" dirty="0">
                <a:solidFill>
                  <a:srgbClr val="A40F6C"/>
                </a:solidFill>
              </a:rPr>
              <a:t>Representing words by their context</a:t>
            </a:r>
            <a:endParaRPr lang="en-US" dirty="0"/>
          </a:p>
        </p:txBody>
      </p:sp>
      <p:pic>
        <p:nvPicPr>
          <p:cNvPr id="9" name="Picture 8"/>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583"/>
          <a:stretch/>
        </p:blipFill>
        <p:spPr>
          <a:xfrm>
            <a:off x="1723070" y="2537749"/>
            <a:ext cx="5848309" cy="1002481"/>
          </a:xfrm>
          <a:prstGeom prst="rect">
            <a:avLst/>
          </a:prstGeom>
        </p:spPr>
      </p:pic>
      <p:sp>
        <p:nvSpPr>
          <p:cNvPr id="4" name="TextBox 3"/>
          <p:cNvSpPr txBox="1"/>
          <p:nvPr/>
        </p:nvSpPr>
        <p:spPr>
          <a:xfrm>
            <a:off x="2026222" y="1719511"/>
            <a:ext cx="4694619" cy="646331"/>
          </a:xfrm>
          <a:prstGeom prst="rect">
            <a:avLst/>
          </a:prstGeom>
          <a:noFill/>
        </p:spPr>
        <p:txBody>
          <a:bodyPr wrap="none" rtlCol="0">
            <a:spAutoFit/>
          </a:bodyPr>
          <a:lstStyle/>
          <a:p>
            <a:r>
              <a:rPr lang="en-AU" b="1" dirty="0"/>
              <a:t>You shall know a word by the company it keeps</a:t>
            </a:r>
          </a:p>
          <a:p>
            <a:pPr algn="r"/>
            <a:r>
              <a:rPr lang="en-AU" i="1" dirty="0"/>
              <a:t>J. R. Firth 1957</a:t>
            </a:r>
          </a:p>
        </p:txBody>
      </p:sp>
      <p:graphicFrame>
        <p:nvGraphicFramePr>
          <p:cNvPr id="14" name="Table 13"/>
          <p:cNvGraphicFramePr>
            <a:graphicFrameLocks noGrp="1"/>
          </p:cNvGraphicFramePr>
          <p:nvPr>
            <p:extLst>
              <p:ext uri="{D42A27DB-BD31-4B8C-83A1-F6EECF244321}">
                <p14:modId xmlns:p14="http://schemas.microsoft.com/office/powerpoint/2010/main" val="192559594"/>
              </p:ext>
            </p:extLst>
          </p:nvPr>
        </p:nvGraphicFramePr>
        <p:xfrm>
          <a:off x="1508761" y="3863395"/>
          <a:ext cx="2262048" cy="548640"/>
        </p:xfrm>
        <a:graphic>
          <a:graphicData uri="http://schemas.openxmlformats.org/drawingml/2006/table">
            <a:tbl>
              <a:tblPr firstRow="1" bandRow="1">
                <a:tableStyleId>{5C22544A-7EE6-4342-B048-85BDC9FD1C3A}</a:tableStyleId>
              </a:tblPr>
              <a:tblGrid>
                <a:gridCol w="777239">
                  <a:extLst>
                    <a:ext uri="{9D8B030D-6E8A-4147-A177-3AD203B41FA5}">
                      <a16:colId xmlns:a16="http://schemas.microsoft.com/office/drawing/2014/main" val="3118219350"/>
                    </a:ext>
                  </a:extLst>
                </a:gridCol>
                <a:gridCol w="259080">
                  <a:extLst>
                    <a:ext uri="{9D8B030D-6E8A-4147-A177-3AD203B41FA5}">
                      <a16:colId xmlns:a16="http://schemas.microsoft.com/office/drawing/2014/main" val="2912491499"/>
                    </a:ext>
                  </a:extLst>
                </a:gridCol>
                <a:gridCol w="1225729">
                  <a:extLst>
                    <a:ext uri="{9D8B030D-6E8A-4147-A177-3AD203B41FA5}">
                      <a16:colId xmlns:a16="http://schemas.microsoft.com/office/drawing/2014/main" val="684520248"/>
                    </a:ext>
                  </a:extLst>
                </a:gridCol>
              </a:tblGrid>
              <a:tr h="220249">
                <a:tc>
                  <a:txBody>
                    <a:bodyPr/>
                    <a:lstStyle/>
                    <a:p>
                      <a:pPr algn="r"/>
                      <a:r>
                        <a:rPr lang="en-AU" sz="1200" b="0" dirty="0">
                          <a:solidFill>
                            <a:schemeClr val="tx1"/>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[0,0,0,0,0,1,0,0]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200" b="0" dirty="0">
                          <a:solidFill>
                            <a:schemeClr val="tx1"/>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[0,0,0,0,0,0,1,0]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68351249"/>
              </p:ext>
            </p:extLst>
          </p:nvPr>
        </p:nvGraphicFramePr>
        <p:xfrm>
          <a:off x="4837725" y="3863395"/>
          <a:ext cx="3520928" cy="548640"/>
        </p:xfrm>
        <a:graphic>
          <a:graphicData uri="http://schemas.openxmlformats.org/drawingml/2006/table">
            <a:tbl>
              <a:tblPr firstRow="1" bandRow="1">
                <a:tableStyleId>{5C22544A-7EE6-4342-B048-85BDC9FD1C3A}</a:tableStyleId>
              </a:tblPr>
              <a:tblGrid>
                <a:gridCol w="770108">
                  <a:extLst>
                    <a:ext uri="{9D8B030D-6E8A-4147-A177-3AD203B41FA5}">
                      <a16:colId xmlns:a16="http://schemas.microsoft.com/office/drawing/2014/main" val="3118219350"/>
                    </a:ext>
                  </a:extLst>
                </a:gridCol>
                <a:gridCol w="327660">
                  <a:extLst>
                    <a:ext uri="{9D8B030D-6E8A-4147-A177-3AD203B41FA5}">
                      <a16:colId xmlns:a16="http://schemas.microsoft.com/office/drawing/2014/main" val="2912491499"/>
                    </a:ext>
                  </a:extLst>
                </a:gridCol>
                <a:gridCol w="2423160">
                  <a:extLst>
                    <a:ext uri="{9D8B030D-6E8A-4147-A177-3AD203B41FA5}">
                      <a16:colId xmlns:a16="http://schemas.microsoft.com/office/drawing/2014/main" val="684520248"/>
                    </a:ext>
                  </a:extLst>
                </a:gridCol>
              </a:tblGrid>
              <a:tr h="220249">
                <a:tc>
                  <a:txBody>
                    <a:bodyPr/>
                    <a:lstStyle/>
                    <a:p>
                      <a:pPr algn="r"/>
                      <a:r>
                        <a:rPr lang="en-AU" sz="1200" b="0" dirty="0">
                          <a:solidFill>
                            <a:schemeClr val="accent2"/>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[-0.1, 0.1, 0.2, 0.3, 0.3, 0.4, 0.1,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200" b="0" dirty="0">
                          <a:solidFill>
                            <a:schemeClr val="accent2"/>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[-0.2,</a:t>
                      </a:r>
                      <a:r>
                        <a:rPr lang="en-AU" sz="1200" b="0" baseline="0" dirty="0">
                          <a:solidFill>
                            <a:schemeClr val="accent2"/>
                          </a:solidFill>
                        </a:rPr>
                        <a:t> 0.2, 0.4, 0.2, 0.2, 0.2, 0.1, 0.6</a:t>
                      </a:r>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bl>
          </a:graphicData>
        </a:graphic>
      </p:graphicFrame>
      <p:cxnSp>
        <p:nvCxnSpPr>
          <p:cNvPr id="8" name="Straight Arrow Connector 7"/>
          <p:cNvCxnSpPr/>
          <p:nvPr/>
        </p:nvCxnSpPr>
        <p:spPr>
          <a:xfrm>
            <a:off x="3991553" y="4137715"/>
            <a:ext cx="624840" cy="0"/>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23778" y="4419263"/>
            <a:ext cx="1014022" cy="369332"/>
          </a:xfrm>
          <a:prstGeom prst="rect">
            <a:avLst/>
          </a:prstGeom>
          <a:noFill/>
        </p:spPr>
        <p:txBody>
          <a:bodyPr wrap="square" rtlCol="0">
            <a:spAutoFit/>
          </a:bodyPr>
          <a:lstStyle/>
          <a:p>
            <a:r>
              <a:rPr lang="en-AU" b="1" dirty="0"/>
              <a:t>One-hot</a:t>
            </a:r>
          </a:p>
        </p:txBody>
      </p:sp>
      <p:sp>
        <p:nvSpPr>
          <p:cNvPr id="16" name="TextBox 15"/>
          <p:cNvSpPr txBox="1"/>
          <p:nvPr/>
        </p:nvSpPr>
        <p:spPr>
          <a:xfrm>
            <a:off x="6506471" y="4412035"/>
            <a:ext cx="1424940" cy="369332"/>
          </a:xfrm>
          <a:prstGeom prst="rect">
            <a:avLst/>
          </a:prstGeom>
          <a:noFill/>
        </p:spPr>
        <p:txBody>
          <a:bodyPr wrap="square" rtlCol="0">
            <a:spAutoFit/>
          </a:bodyPr>
          <a:lstStyle/>
          <a:p>
            <a:r>
              <a:rPr lang="en-AU" b="1" dirty="0">
                <a:solidFill>
                  <a:schemeClr val="accent2"/>
                </a:solidFill>
              </a:rPr>
              <a:t>Embeddings</a:t>
            </a:r>
          </a:p>
        </p:txBody>
      </p:sp>
    </p:spTree>
    <p:extLst>
      <p:ext uri="{BB962C8B-B14F-4D97-AF65-F5344CB8AC3E}">
        <p14:creationId xmlns:p14="http://schemas.microsoft.com/office/powerpoint/2010/main" val="1818941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05251" y="2873848"/>
            <a:ext cx="3658149" cy="1784314"/>
          </a:xfrm>
          <a:prstGeom prst="rect">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Rectangle 1"/>
          <p:cNvSpPr/>
          <p:nvPr/>
        </p:nvSpPr>
        <p:spPr>
          <a:xfrm>
            <a:off x="4605251" y="967740"/>
            <a:ext cx="3658149" cy="1858587"/>
          </a:xfrm>
          <a:prstGeom prst="rect">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Text Placeholder 2"/>
          <p:cNvSpPr>
            <a:spLocks noGrp="1"/>
          </p:cNvSpPr>
          <p:nvPr>
            <p:ph type="body" sz="quarter" idx="10"/>
          </p:nvPr>
        </p:nvSpPr>
        <p:spPr/>
        <p:txBody>
          <a:bodyPr/>
          <a:lstStyle/>
          <a:p>
            <a:r>
              <a:rPr lang="en-US" dirty="0"/>
              <a:t>Word Embeddings: Power of Embeddings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368873"/>
          </a:xfrm>
        </p:spPr>
        <p:txBody>
          <a:bodyPr>
            <a:normAutofit/>
          </a:bodyPr>
          <a:lstStyle/>
          <a:p>
            <a:pPr marL="0" lvl="0" indent="0">
              <a:buNone/>
            </a:pPr>
            <a:r>
              <a:rPr lang="en-AU" b="1" dirty="0">
                <a:solidFill>
                  <a:srgbClr val="A40F6C"/>
                </a:solidFill>
              </a:rPr>
              <a:t>Imagine doing simple math with words</a:t>
            </a:r>
            <a:endParaRPr lang="en-US" dirty="0"/>
          </a:p>
        </p:txBody>
      </p:sp>
      <p:pic>
        <p:nvPicPr>
          <p:cNvPr id="14" name="Picture 13"/>
          <p:cNvPicPr>
            <a:picLocks noChangeAspect="1"/>
          </p:cNvPicPr>
          <p:nvPr/>
        </p:nvPicPr>
        <p:blipFill>
          <a:blip r:embed="rId3"/>
          <a:stretch>
            <a:fillRect/>
          </a:stretch>
        </p:blipFill>
        <p:spPr>
          <a:xfrm>
            <a:off x="4703578" y="3077998"/>
            <a:ext cx="1869961" cy="1328491"/>
          </a:xfrm>
          <a:prstGeom prst="rect">
            <a:avLst/>
          </a:prstGeom>
        </p:spPr>
      </p:pic>
      <p:pic>
        <p:nvPicPr>
          <p:cNvPr id="15" name="Picture 2" descr="https://www.tensorflow.org/versions/r0.7/images/linear-relationships.pn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t="9343" r="38310"/>
          <a:stretch/>
        </p:blipFill>
        <p:spPr bwMode="auto">
          <a:xfrm>
            <a:off x="4703578" y="967740"/>
            <a:ext cx="3455412" cy="1780222"/>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p:nvSpPr>
        <p:spPr>
          <a:xfrm>
            <a:off x="6131961" y="4736526"/>
            <a:ext cx="2742917" cy="246221"/>
          </a:xfrm>
          <a:prstGeom prst="rect">
            <a:avLst/>
          </a:prstGeom>
        </p:spPr>
        <p:txBody>
          <a:bodyPr wrap="square">
            <a:spAutoFit/>
          </a:bodyPr>
          <a:lstStyle/>
          <a:p>
            <a:r>
              <a:rPr lang="en-US" sz="1000" kern="1200" dirty="0">
                <a:hlinkClick r:id="rId5"/>
              </a:rPr>
              <a:t>http://rare-technologies.com/word2vec-tutorial/</a:t>
            </a:r>
            <a:endParaRPr lang="en-US" sz="1000" kern="1200" dirty="0"/>
          </a:p>
        </p:txBody>
      </p:sp>
      <p:sp>
        <p:nvSpPr>
          <p:cNvPr id="21" name="Content Placeholder 3"/>
          <p:cNvSpPr txBox="1">
            <a:spLocks/>
          </p:cNvSpPr>
          <p:nvPr/>
        </p:nvSpPr>
        <p:spPr>
          <a:xfrm>
            <a:off x="463175" y="2348238"/>
            <a:ext cx="3400165" cy="1296143"/>
          </a:xfrm>
          <a:prstGeom prst="rect">
            <a:avLst/>
          </a:prstGeom>
        </p:spPr>
        <p:txBody>
          <a:bodyPr>
            <a:normAutofit fontScale="92500"/>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000" dirty="0"/>
              <a:t>“A is to B as C is to D” tasks</a:t>
            </a:r>
          </a:p>
          <a:p>
            <a:pPr marL="0" indent="0" algn="ctr">
              <a:buNone/>
            </a:pPr>
            <a:endParaRPr lang="en-AU" sz="2000" dirty="0"/>
          </a:p>
          <a:p>
            <a:pPr marL="0" indent="0" algn="ctr">
              <a:buNone/>
            </a:pPr>
            <a:r>
              <a:rPr lang="en-AU" sz="2000" dirty="0"/>
              <a:t>-</a:t>
            </a:r>
            <a:r>
              <a:rPr lang="en-AU" sz="2000" dirty="0" err="1"/>
              <a:t>word</a:t>
            </a:r>
            <a:r>
              <a:rPr lang="en-AU" sz="2000" baseline="-25000" dirty="0" err="1"/>
              <a:t>A</a:t>
            </a:r>
            <a:r>
              <a:rPr lang="en-AU" sz="2000" dirty="0"/>
              <a:t> – </a:t>
            </a:r>
            <a:r>
              <a:rPr lang="en-AU" sz="2000" dirty="0" err="1"/>
              <a:t>word</a:t>
            </a:r>
            <a:r>
              <a:rPr lang="en-AU" sz="2000" baseline="-25000" dirty="0" err="1"/>
              <a:t>B</a:t>
            </a:r>
            <a:r>
              <a:rPr lang="en-AU" sz="2000" dirty="0"/>
              <a:t> – </a:t>
            </a:r>
            <a:r>
              <a:rPr lang="en-AU" sz="2000" dirty="0" err="1"/>
              <a:t>word</a:t>
            </a:r>
            <a:r>
              <a:rPr lang="en-AU" sz="2000" baseline="-25000" dirty="0" err="1"/>
              <a:t>C</a:t>
            </a:r>
            <a:r>
              <a:rPr lang="en-AU" sz="2000" dirty="0"/>
              <a:t> ≅ word</a:t>
            </a:r>
            <a:endParaRPr lang="en-AU" sz="2000" baseline="-25000" dirty="0"/>
          </a:p>
        </p:txBody>
      </p:sp>
      <p:pic>
        <p:nvPicPr>
          <p:cNvPr id="9" name="Picture 2" descr="https://www.tensorflow.org/versions/r0.7/images/linear-relationships.pn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67849"/>
          <a:stretch/>
        </p:blipFill>
        <p:spPr bwMode="auto">
          <a:xfrm>
            <a:off x="6743438" y="2937856"/>
            <a:ext cx="1519962" cy="165741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058080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Analogy Task Examples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313169"/>
          </a:xfrm>
        </p:spPr>
        <p:txBody>
          <a:bodyPr>
            <a:normAutofit/>
          </a:bodyPr>
          <a:lstStyle/>
          <a:p>
            <a:pPr marL="0" indent="0">
              <a:buNone/>
            </a:pPr>
            <a:r>
              <a:rPr lang="en-AU" b="1" dirty="0">
                <a:solidFill>
                  <a:srgbClr val="A40F6C"/>
                </a:solidFill>
              </a:rPr>
              <a:t>“A is to B as C is to D” tasks</a:t>
            </a:r>
            <a:endParaRPr lang="en-US" b="1" dirty="0">
              <a:solidFill>
                <a:srgbClr val="A40F6C"/>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886390634"/>
              </p:ext>
            </p:extLst>
          </p:nvPr>
        </p:nvGraphicFramePr>
        <p:xfrm>
          <a:off x="1248113" y="1825881"/>
          <a:ext cx="7307580" cy="2731770"/>
        </p:xfrm>
        <a:graphic>
          <a:graphicData uri="http://schemas.openxmlformats.org/drawingml/2006/table">
            <a:tbl>
              <a:tblPr firstRow="1" bandRow="1">
                <a:tableStyleId>{5C22544A-7EE6-4342-B048-85BDC9FD1C3A}</a:tableStyleId>
              </a:tblPr>
              <a:tblGrid>
                <a:gridCol w="2394247">
                  <a:extLst>
                    <a:ext uri="{9D8B030D-6E8A-4147-A177-3AD203B41FA5}">
                      <a16:colId xmlns:a16="http://schemas.microsoft.com/office/drawing/2014/main" val="1788266860"/>
                    </a:ext>
                  </a:extLst>
                </a:gridCol>
                <a:gridCol w="2299673">
                  <a:extLst>
                    <a:ext uri="{9D8B030D-6E8A-4147-A177-3AD203B41FA5}">
                      <a16:colId xmlns:a16="http://schemas.microsoft.com/office/drawing/2014/main" val="2353379610"/>
                    </a:ext>
                  </a:extLst>
                </a:gridCol>
                <a:gridCol w="2613660">
                  <a:extLst>
                    <a:ext uri="{9D8B030D-6E8A-4147-A177-3AD203B41FA5}">
                      <a16:colId xmlns:a16="http://schemas.microsoft.com/office/drawing/2014/main" val="2967088103"/>
                    </a:ext>
                  </a:extLst>
                </a:gridCol>
              </a:tblGrid>
              <a:tr h="370840">
                <a:tc>
                  <a:txBody>
                    <a:bodyPr/>
                    <a:lstStyle/>
                    <a:p>
                      <a:pPr algn="l">
                        <a:lnSpc>
                          <a:spcPct val="150000"/>
                        </a:lnSpc>
                      </a:pPr>
                      <a:r>
                        <a:rPr lang="en-AU" sz="1050" dirty="0">
                          <a:solidFill>
                            <a:schemeClr val="tx1"/>
                          </a:solidFill>
                        </a:rPr>
                        <a:t>groom bride husband wife</a:t>
                      </a:r>
                    </a:p>
                    <a:p>
                      <a:pPr algn="l">
                        <a:lnSpc>
                          <a:spcPct val="150000"/>
                        </a:lnSpc>
                      </a:pPr>
                      <a:r>
                        <a:rPr lang="en-AU" sz="1050" dirty="0">
                          <a:solidFill>
                            <a:schemeClr val="tx1"/>
                          </a:solidFill>
                        </a:rPr>
                        <a:t>groom</a:t>
                      </a:r>
                      <a:r>
                        <a:rPr lang="en-AU" sz="1050" baseline="0" dirty="0">
                          <a:solidFill>
                            <a:schemeClr val="tx1"/>
                          </a:solidFill>
                        </a:rPr>
                        <a:t> bride king queen</a:t>
                      </a:r>
                    </a:p>
                    <a:p>
                      <a:pPr algn="l">
                        <a:lnSpc>
                          <a:spcPct val="150000"/>
                        </a:lnSpc>
                      </a:pPr>
                      <a:r>
                        <a:rPr lang="en-AU" sz="1050" dirty="0">
                          <a:solidFill>
                            <a:schemeClr val="tx1"/>
                          </a:solidFill>
                        </a:rPr>
                        <a:t>groom</a:t>
                      </a:r>
                      <a:r>
                        <a:rPr lang="en-AU" sz="1050" baseline="0" dirty="0">
                          <a:solidFill>
                            <a:schemeClr val="tx1"/>
                          </a:solidFill>
                        </a:rPr>
                        <a:t> bride man woman</a:t>
                      </a:r>
                    </a:p>
                    <a:p>
                      <a:pPr algn="l">
                        <a:lnSpc>
                          <a:spcPct val="150000"/>
                        </a:lnSpc>
                      </a:pPr>
                      <a:r>
                        <a:rPr lang="en-AU" sz="1050" dirty="0">
                          <a:solidFill>
                            <a:schemeClr val="tx1"/>
                          </a:solidFill>
                        </a:rPr>
                        <a:t>groom</a:t>
                      </a:r>
                      <a:r>
                        <a:rPr lang="en-AU" sz="1050" baseline="0" dirty="0">
                          <a:solidFill>
                            <a:schemeClr val="tx1"/>
                          </a:solidFill>
                        </a:rPr>
                        <a:t> bride nephew niece</a:t>
                      </a:r>
                    </a:p>
                    <a:p>
                      <a:pPr algn="l">
                        <a:lnSpc>
                          <a:spcPct val="150000"/>
                        </a:lnSpc>
                      </a:pPr>
                      <a:r>
                        <a:rPr lang="en-AU" sz="1050" dirty="0">
                          <a:solidFill>
                            <a:schemeClr val="tx1"/>
                          </a:solidFill>
                        </a:rPr>
                        <a:t>groom</a:t>
                      </a:r>
                      <a:r>
                        <a:rPr lang="en-AU" sz="1050" baseline="0" dirty="0">
                          <a:solidFill>
                            <a:schemeClr val="tx1"/>
                          </a:solidFill>
                        </a:rPr>
                        <a:t> bride policeman policewoman</a:t>
                      </a:r>
                    </a:p>
                    <a:p>
                      <a:pPr algn="l">
                        <a:lnSpc>
                          <a:spcPct val="150000"/>
                        </a:lnSpc>
                      </a:pPr>
                      <a:r>
                        <a:rPr lang="en-AU" sz="1050" dirty="0">
                          <a:solidFill>
                            <a:schemeClr val="tx1"/>
                          </a:solidFill>
                        </a:rPr>
                        <a:t>groom</a:t>
                      </a:r>
                      <a:r>
                        <a:rPr lang="en-AU" sz="1050" baseline="0" dirty="0">
                          <a:solidFill>
                            <a:schemeClr val="tx1"/>
                          </a:solidFill>
                        </a:rPr>
                        <a:t> bride prince princess</a:t>
                      </a:r>
                      <a:endParaRPr lang="en-AU" sz="105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AU" sz="1050" dirty="0">
                          <a:solidFill>
                            <a:schemeClr val="tx1"/>
                          </a:solidFill>
                        </a:rPr>
                        <a:t>Athens Greece Baghdad</a:t>
                      </a:r>
                      <a:r>
                        <a:rPr lang="en-AU" sz="1050" baseline="0" dirty="0">
                          <a:solidFill>
                            <a:schemeClr val="tx1"/>
                          </a:solidFill>
                        </a:rPr>
                        <a:t> Iraq</a:t>
                      </a:r>
                    </a:p>
                    <a:p>
                      <a:pPr algn="l">
                        <a:lnSpc>
                          <a:spcPct val="150000"/>
                        </a:lnSpc>
                      </a:pPr>
                      <a:r>
                        <a:rPr lang="en-AU" sz="1050" baseline="0" dirty="0">
                          <a:solidFill>
                            <a:schemeClr val="tx1"/>
                          </a:solidFill>
                        </a:rPr>
                        <a:t>Athens Greece Bangkok Thailand</a:t>
                      </a:r>
                    </a:p>
                    <a:p>
                      <a:pPr algn="l">
                        <a:lnSpc>
                          <a:spcPct val="150000"/>
                        </a:lnSpc>
                      </a:pPr>
                      <a:r>
                        <a:rPr lang="en-AU" sz="1050" baseline="0" dirty="0">
                          <a:solidFill>
                            <a:schemeClr val="tx1"/>
                          </a:solidFill>
                        </a:rPr>
                        <a:t>Athens Greece Beijing China</a:t>
                      </a:r>
                    </a:p>
                    <a:p>
                      <a:pPr algn="l">
                        <a:lnSpc>
                          <a:spcPct val="150000"/>
                        </a:lnSpc>
                      </a:pPr>
                      <a:r>
                        <a:rPr lang="en-AU" sz="1050" baseline="0" dirty="0">
                          <a:solidFill>
                            <a:schemeClr val="tx1"/>
                          </a:solidFill>
                        </a:rPr>
                        <a:t>Athens Greece Berlin Germany</a:t>
                      </a:r>
                    </a:p>
                    <a:p>
                      <a:pPr algn="l">
                        <a:lnSpc>
                          <a:spcPct val="150000"/>
                        </a:lnSpc>
                      </a:pPr>
                      <a:r>
                        <a:rPr lang="en-AU" sz="1050" baseline="0" dirty="0">
                          <a:solidFill>
                            <a:schemeClr val="tx1"/>
                          </a:solidFill>
                        </a:rPr>
                        <a:t>Athens Greece Bern Switzerland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AU" sz="1050" dirty="0">
                          <a:solidFill>
                            <a:schemeClr val="tx1"/>
                          </a:solidFill>
                        </a:rPr>
                        <a:t>short shorter small</a:t>
                      </a:r>
                      <a:r>
                        <a:rPr lang="en-AU" sz="1050" baseline="0" dirty="0">
                          <a:solidFill>
                            <a:schemeClr val="tx1"/>
                          </a:solidFill>
                        </a:rPr>
                        <a:t> smaller</a:t>
                      </a:r>
                      <a:endParaRPr lang="en-AU" sz="1050" dirty="0">
                        <a:solidFill>
                          <a:schemeClr val="tx1"/>
                        </a:solidFill>
                      </a:endParaRPr>
                    </a:p>
                    <a:p>
                      <a:pPr algn="l">
                        <a:lnSpc>
                          <a:spcPct val="150000"/>
                        </a:lnSpc>
                      </a:pPr>
                      <a:r>
                        <a:rPr lang="en-AU" sz="1050" dirty="0">
                          <a:solidFill>
                            <a:schemeClr val="tx1"/>
                          </a:solidFill>
                        </a:rPr>
                        <a:t>short shorter smart</a:t>
                      </a:r>
                      <a:r>
                        <a:rPr lang="en-AU" sz="1050" baseline="0" dirty="0">
                          <a:solidFill>
                            <a:schemeClr val="tx1"/>
                          </a:solidFill>
                        </a:rPr>
                        <a:t> smarter</a:t>
                      </a:r>
                      <a:endParaRPr lang="en-AU" sz="1050" dirty="0">
                        <a:solidFill>
                          <a:schemeClr val="tx1"/>
                        </a:solidFill>
                      </a:endParaRPr>
                    </a:p>
                    <a:p>
                      <a:pPr algn="l">
                        <a:lnSpc>
                          <a:spcPct val="150000"/>
                        </a:lnSpc>
                      </a:pPr>
                      <a:r>
                        <a:rPr lang="en-AU" sz="1050" dirty="0">
                          <a:solidFill>
                            <a:schemeClr val="tx1"/>
                          </a:solidFill>
                        </a:rPr>
                        <a:t>short shorter strong</a:t>
                      </a:r>
                      <a:r>
                        <a:rPr lang="en-AU" sz="1050" baseline="0" dirty="0">
                          <a:solidFill>
                            <a:schemeClr val="tx1"/>
                          </a:solidFill>
                        </a:rPr>
                        <a:t> stronger</a:t>
                      </a:r>
                      <a:endParaRPr lang="en-AU" sz="1050" dirty="0">
                        <a:solidFill>
                          <a:schemeClr val="tx1"/>
                        </a:solidFill>
                      </a:endParaRPr>
                    </a:p>
                    <a:p>
                      <a:pPr algn="l">
                        <a:lnSpc>
                          <a:spcPct val="150000"/>
                        </a:lnSpc>
                      </a:pPr>
                      <a:r>
                        <a:rPr lang="en-AU" sz="1050" dirty="0">
                          <a:solidFill>
                            <a:schemeClr val="tx1"/>
                          </a:solidFill>
                        </a:rPr>
                        <a:t>short shorter tall</a:t>
                      </a:r>
                      <a:r>
                        <a:rPr lang="en-AU" sz="1050" baseline="0" dirty="0">
                          <a:solidFill>
                            <a:schemeClr val="tx1"/>
                          </a:solidFill>
                        </a:rPr>
                        <a:t> taller</a:t>
                      </a:r>
                      <a:endParaRPr lang="en-AU" sz="1050" dirty="0">
                        <a:solidFill>
                          <a:schemeClr val="tx1"/>
                        </a:solidFill>
                      </a:endParaRPr>
                    </a:p>
                    <a:p>
                      <a:pPr algn="l">
                        <a:lnSpc>
                          <a:spcPct val="150000"/>
                        </a:lnSpc>
                      </a:pPr>
                      <a:r>
                        <a:rPr lang="en-AU" sz="1050" dirty="0">
                          <a:solidFill>
                            <a:schemeClr val="tx1"/>
                          </a:solidFill>
                        </a:rPr>
                        <a:t>short shorter tight</a:t>
                      </a:r>
                      <a:r>
                        <a:rPr lang="en-AU" sz="1050" baseline="0" dirty="0">
                          <a:solidFill>
                            <a:schemeClr val="tx1"/>
                          </a:solidFill>
                        </a:rPr>
                        <a:t> tighter</a:t>
                      </a:r>
                      <a:endParaRPr lang="en-AU" sz="1050" dirty="0">
                        <a:solidFill>
                          <a:schemeClr val="tx1"/>
                        </a:solidFill>
                      </a:endParaRPr>
                    </a:p>
                    <a:p>
                      <a:pPr algn="l">
                        <a:lnSpc>
                          <a:spcPct val="150000"/>
                        </a:lnSpc>
                      </a:pPr>
                      <a:r>
                        <a:rPr lang="en-AU" sz="1050" dirty="0">
                          <a:solidFill>
                            <a:schemeClr val="tx1"/>
                          </a:solidFill>
                        </a:rPr>
                        <a:t>short shorter tough tougher</a:t>
                      </a:r>
                    </a:p>
                    <a:p>
                      <a:pPr algn="l">
                        <a:lnSpc>
                          <a:spcPct val="150000"/>
                        </a:lnSpc>
                      </a:pPr>
                      <a:r>
                        <a:rPr lang="en-AU" sz="1050" dirty="0">
                          <a:solidFill>
                            <a:schemeClr val="tx1"/>
                          </a:solidFill>
                        </a:rPr>
                        <a:t>short shorter warm warmer</a:t>
                      </a:r>
                    </a:p>
                    <a:p>
                      <a:pPr algn="l">
                        <a:lnSpc>
                          <a:spcPct val="150000"/>
                        </a:lnSpc>
                      </a:pPr>
                      <a:r>
                        <a:rPr lang="en-AU" sz="1050" dirty="0">
                          <a:solidFill>
                            <a:schemeClr val="tx1"/>
                          </a:solidFill>
                        </a:rPr>
                        <a:t>short shorter weak</a:t>
                      </a:r>
                      <a:r>
                        <a:rPr lang="en-AU" sz="1050" baseline="0" dirty="0">
                          <a:solidFill>
                            <a:schemeClr val="tx1"/>
                          </a:solidFill>
                        </a:rPr>
                        <a:t> </a:t>
                      </a:r>
                      <a:r>
                        <a:rPr lang="en-AU" sz="1050" dirty="0">
                          <a:solidFill>
                            <a:schemeClr val="tx1"/>
                          </a:solidFill>
                        </a:rPr>
                        <a:t>weaker</a:t>
                      </a:r>
                    </a:p>
                    <a:p>
                      <a:pPr algn="l">
                        <a:lnSpc>
                          <a:spcPct val="150000"/>
                        </a:lnSpc>
                      </a:pPr>
                      <a:r>
                        <a:rPr lang="en-AU" sz="1050" dirty="0">
                          <a:solidFill>
                            <a:schemeClr val="tx1"/>
                          </a:solidFill>
                        </a:rPr>
                        <a:t>short shorter wide wider</a:t>
                      </a:r>
                    </a:p>
                    <a:p>
                      <a:pPr algn="l">
                        <a:lnSpc>
                          <a:spcPct val="150000"/>
                        </a:lnSpc>
                      </a:pPr>
                      <a:r>
                        <a:rPr lang="en-AU" sz="1050" dirty="0">
                          <a:solidFill>
                            <a:schemeClr val="tx1"/>
                          </a:solidFill>
                        </a:rPr>
                        <a:t>short shorter young younger</a:t>
                      </a:r>
                    </a:p>
                    <a:p>
                      <a:pPr algn="l">
                        <a:lnSpc>
                          <a:spcPct val="150000"/>
                        </a:lnSpc>
                      </a:pPr>
                      <a:r>
                        <a:rPr lang="en-AU" sz="1050" dirty="0">
                          <a:solidFill>
                            <a:schemeClr val="tx1"/>
                          </a:solidFill>
                        </a:rPr>
                        <a:t>short shorter bad worse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7886636"/>
                  </a:ext>
                </a:extLst>
              </a:tr>
            </a:tbl>
          </a:graphicData>
        </a:graphic>
      </p:graphicFrame>
    </p:spTree>
    <p:extLst>
      <p:ext uri="{BB962C8B-B14F-4D97-AF65-F5344CB8AC3E}">
        <p14:creationId xmlns:p14="http://schemas.microsoft.com/office/powerpoint/2010/main" val="1821171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Techniques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9"/>
            <a:ext cx="6950075" cy="374842"/>
          </a:xfrm>
        </p:spPr>
        <p:txBody>
          <a:bodyPr>
            <a:normAutofit/>
          </a:bodyPr>
          <a:lstStyle/>
          <a:p>
            <a:pPr marL="0" indent="0">
              <a:buNone/>
            </a:pPr>
            <a:r>
              <a:rPr lang="en-AU" b="1" dirty="0">
                <a:solidFill>
                  <a:srgbClr val="A40F6C"/>
                </a:solidFill>
              </a:rPr>
              <a:t>Many ways of obtaining word vectors</a:t>
            </a:r>
            <a:endParaRPr lang="en-US" b="1" dirty="0">
              <a:solidFill>
                <a:srgbClr val="A40F6C"/>
              </a:solidFill>
            </a:endParaRPr>
          </a:p>
        </p:txBody>
      </p:sp>
      <p:pic>
        <p:nvPicPr>
          <p:cNvPr id="13" name="Picture 12"/>
          <p:cNvPicPr>
            <a:picLocks noChangeAspect="1"/>
          </p:cNvPicPr>
          <p:nvPr/>
        </p:nvPicPr>
        <p:blipFill>
          <a:blip r:embed="rId3">
            <a:clrChange>
              <a:clrFrom>
                <a:srgbClr val="FFFFFF"/>
              </a:clrFrom>
              <a:clrTo>
                <a:srgbClr val="FFFFFF">
                  <a:alpha val="0"/>
                </a:srgbClr>
              </a:clrTo>
            </a:clrChange>
          </a:blip>
          <a:stretch>
            <a:fillRect/>
          </a:stretch>
        </p:blipFill>
        <p:spPr>
          <a:xfrm>
            <a:off x="386418" y="1735086"/>
            <a:ext cx="6582113" cy="2873700"/>
          </a:xfrm>
          <a:prstGeom prst="rect">
            <a:avLst/>
          </a:prstGeom>
        </p:spPr>
      </p:pic>
      <p:sp>
        <p:nvSpPr>
          <p:cNvPr id="2" name="TextBox 1"/>
          <p:cNvSpPr txBox="1"/>
          <p:nvPr/>
        </p:nvSpPr>
        <p:spPr>
          <a:xfrm>
            <a:off x="6242859" y="1337995"/>
            <a:ext cx="2679288" cy="646331"/>
          </a:xfrm>
          <a:prstGeom prst="rect">
            <a:avLst/>
          </a:prstGeom>
          <a:noFill/>
        </p:spPr>
        <p:txBody>
          <a:bodyPr wrap="square" rtlCol="0">
            <a:spAutoFit/>
          </a:bodyPr>
          <a:lstStyle/>
          <a:p>
            <a:r>
              <a:rPr lang="en-AU" b="1" dirty="0">
                <a:solidFill>
                  <a:schemeClr val="accent2"/>
                </a:solidFill>
              </a:rPr>
              <a:t>New techniques are being developed every year!</a:t>
            </a:r>
          </a:p>
        </p:txBody>
      </p:sp>
    </p:spTree>
    <p:extLst>
      <p:ext uri="{BB962C8B-B14F-4D97-AF65-F5344CB8AC3E}">
        <p14:creationId xmlns:p14="http://schemas.microsoft.com/office/powerpoint/2010/main" val="57757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Word2Vec(tor)</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Word2Vec (</a:t>
            </a:r>
            <a:r>
              <a:rPr lang="en-AU" b="1" dirty="0" err="1">
                <a:solidFill>
                  <a:srgbClr val="A40F6C"/>
                </a:solidFill>
              </a:rPr>
              <a:t>Mikolov</a:t>
            </a:r>
            <a:r>
              <a:rPr lang="en-AU" b="1" dirty="0">
                <a:solidFill>
                  <a:srgbClr val="A40F6C"/>
                </a:solidFill>
              </a:rPr>
              <a:t> </a:t>
            </a:r>
            <a:r>
              <a:rPr lang="en-AU" b="1" i="1" dirty="0">
                <a:solidFill>
                  <a:srgbClr val="A40F6C"/>
                </a:solidFill>
              </a:rPr>
              <a:t>et al.</a:t>
            </a:r>
            <a:r>
              <a:rPr lang="en-AU" b="1" dirty="0">
                <a:solidFill>
                  <a:srgbClr val="A40F6C"/>
                </a:solidFill>
              </a:rPr>
              <a:t> 2013)</a:t>
            </a:r>
            <a:endParaRPr lang="en-US" b="1" dirty="0">
              <a:solidFill>
                <a:srgbClr val="A40F6C"/>
              </a:solidFill>
            </a:endParaRPr>
          </a:p>
        </p:txBody>
      </p:sp>
      <p:sp>
        <p:nvSpPr>
          <p:cNvPr id="4" name="Rectangle 3"/>
          <p:cNvSpPr/>
          <p:nvPr/>
        </p:nvSpPr>
        <p:spPr>
          <a:xfrm>
            <a:off x="463176" y="1721490"/>
            <a:ext cx="8303931" cy="1600438"/>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For learning word representations using a shallow neural network</a:t>
            </a:r>
          </a:p>
          <a:p>
            <a:pPr marL="342900" indent="-342900">
              <a:spcBef>
                <a:spcPct val="20000"/>
              </a:spcBef>
              <a:buClr>
                <a:srgbClr val="A40F6C"/>
              </a:buClr>
              <a:buFont typeface="Arial"/>
              <a:buChar char="•"/>
            </a:pPr>
            <a:r>
              <a:rPr lang="en-AU" sz="1400" dirty="0">
                <a:solidFill>
                  <a:srgbClr val="0F1137"/>
                </a:solidFill>
              </a:rPr>
              <a:t>No shared parameters across the network</a:t>
            </a:r>
          </a:p>
          <a:p>
            <a:pPr marL="342900" indent="-342900">
              <a:spcBef>
                <a:spcPct val="20000"/>
              </a:spcBef>
              <a:buClr>
                <a:srgbClr val="A40F6C"/>
              </a:buClr>
              <a:buFont typeface="Arial"/>
              <a:buChar char="•"/>
            </a:pPr>
            <a:r>
              <a:rPr lang="en-AU" sz="1400" dirty="0">
                <a:solidFill>
                  <a:srgbClr val="0F1137"/>
                </a:solidFill>
              </a:rPr>
              <a:t>Fast training</a:t>
            </a:r>
          </a:p>
          <a:p>
            <a:pPr marL="800100" lvl="1" indent="-342900">
              <a:spcBef>
                <a:spcPct val="20000"/>
              </a:spcBef>
              <a:buClr>
                <a:srgbClr val="A40F6C"/>
              </a:buClr>
              <a:buFont typeface="Arial"/>
              <a:buChar char="•"/>
            </a:pPr>
            <a:r>
              <a:rPr lang="en-AU" sz="1400" dirty="0">
                <a:solidFill>
                  <a:srgbClr val="0F1137"/>
                </a:solidFill>
              </a:rPr>
              <a:t>Training over Wikipedia snapshot (about 1 billion words) with 50 dimensions takes only 4 hours</a:t>
            </a:r>
          </a:p>
          <a:p>
            <a:pPr marL="342900" indent="-342900">
              <a:spcBef>
                <a:spcPct val="20000"/>
              </a:spcBef>
              <a:buClr>
                <a:srgbClr val="A40F6C"/>
              </a:buClr>
              <a:buFont typeface="Arial"/>
              <a:buChar char="•"/>
            </a:pPr>
            <a:r>
              <a:rPr lang="en-AU" sz="1400" dirty="0">
                <a:solidFill>
                  <a:srgbClr val="0F1137"/>
                </a:solidFill>
              </a:rPr>
              <a:t>Strong representations – previous state-of-the-art performance.</a:t>
            </a:r>
          </a:p>
          <a:p>
            <a:pPr marL="342900" indent="-342900">
              <a:spcBef>
                <a:spcPct val="20000"/>
              </a:spcBef>
              <a:buClr>
                <a:srgbClr val="A40F6C"/>
              </a:buClr>
              <a:buFont typeface="Arial"/>
              <a:buChar char="•"/>
            </a:pPr>
            <a:r>
              <a:rPr lang="en-AU" sz="1400" dirty="0">
                <a:solidFill>
                  <a:srgbClr val="0F1137"/>
                </a:solidFill>
              </a:rPr>
              <a:t>Learned word embedding vectors can be represented as linear translations etc.</a:t>
            </a:r>
          </a:p>
        </p:txBody>
      </p:sp>
      <p:sp>
        <p:nvSpPr>
          <p:cNvPr id="2" name="TextBox 1"/>
          <p:cNvSpPr txBox="1"/>
          <p:nvPr/>
        </p:nvSpPr>
        <p:spPr>
          <a:xfrm>
            <a:off x="2149273" y="3691721"/>
            <a:ext cx="4931735" cy="646331"/>
          </a:xfrm>
          <a:prstGeom prst="rect">
            <a:avLst/>
          </a:prstGeom>
          <a:noFill/>
        </p:spPr>
        <p:txBody>
          <a:bodyPr wrap="none" rtlCol="0">
            <a:spAutoFit/>
          </a:bodyPr>
          <a:lstStyle/>
          <a:p>
            <a:pPr algn="ctr"/>
            <a:r>
              <a:rPr lang="en-AU" dirty="0" err="1"/>
              <a:t>vec</a:t>
            </a:r>
            <a:r>
              <a:rPr lang="en-AU" dirty="0"/>
              <a:t>(king) – </a:t>
            </a:r>
            <a:r>
              <a:rPr lang="en-AU" dirty="0" err="1"/>
              <a:t>vec</a:t>
            </a:r>
            <a:r>
              <a:rPr lang="en-AU" dirty="0"/>
              <a:t>(man) + </a:t>
            </a:r>
            <a:r>
              <a:rPr lang="en-AU" dirty="0" err="1"/>
              <a:t>vec</a:t>
            </a:r>
            <a:r>
              <a:rPr lang="en-AU" dirty="0"/>
              <a:t>(woman) ≅ </a:t>
            </a:r>
            <a:r>
              <a:rPr lang="en-AU" dirty="0" err="1"/>
              <a:t>vec</a:t>
            </a:r>
            <a:r>
              <a:rPr lang="en-AU" dirty="0"/>
              <a:t>(queen)</a:t>
            </a:r>
          </a:p>
          <a:p>
            <a:pPr algn="ctr"/>
            <a:r>
              <a:rPr lang="en-AU" dirty="0" err="1"/>
              <a:t>vec</a:t>
            </a:r>
            <a:r>
              <a:rPr lang="en-AU" dirty="0"/>
              <a:t>(Paris) – </a:t>
            </a:r>
            <a:r>
              <a:rPr lang="en-AU" dirty="0" err="1"/>
              <a:t>vec</a:t>
            </a:r>
            <a:r>
              <a:rPr lang="en-AU" dirty="0"/>
              <a:t>(France) + </a:t>
            </a:r>
            <a:r>
              <a:rPr lang="en-AU" dirty="0" err="1"/>
              <a:t>vec</a:t>
            </a:r>
            <a:r>
              <a:rPr lang="en-AU" dirty="0"/>
              <a:t>(China) ≅ Beijing)</a:t>
            </a:r>
          </a:p>
        </p:txBody>
      </p:sp>
    </p:spTree>
    <p:extLst>
      <p:ext uri="{BB962C8B-B14F-4D97-AF65-F5344CB8AC3E}">
        <p14:creationId xmlns:p14="http://schemas.microsoft.com/office/powerpoint/2010/main" val="52788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lnSpcReduction="10000"/>
          </a:bodyPr>
          <a:lstStyle/>
          <a:p>
            <a:pPr>
              <a:lnSpc>
                <a:spcPct val="150000"/>
              </a:lnSpc>
            </a:pPr>
            <a:r>
              <a:rPr lang="en-AU" dirty="0"/>
              <a:t>Natural Language Processing</a:t>
            </a:r>
          </a:p>
          <a:p>
            <a:pPr>
              <a:lnSpc>
                <a:spcPct val="150000"/>
              </a:lnSpc>
            </a:pPr>
            <a:r>
              <a:rPr lang="en-AU" dirty="0"/>
              <a:t>Language Representation</a:t>
            </a:r>
          </a:p>
          <a:p>
            <a:pPr>
              <a:lnSpc>
                <a:spcPct val="150000"/>
              </a:lnSpc>
            </a:pPr>
            <a:r>
              <a:rPr lang="en-AU" dirty="0"/>
              <a:t>Supervised Learning</a:t>
            </a:r>
          </a:p>
          <a:p>
            <a:pPr>
              <a:lnSpc>
                <a:spcPct val="150000"/>
              </a:lnSpc>
            </a:pPr>
            <a:r>
              <a:rPr lang="en-AU" dirty="0"/>
              <a:t>Natural Language Annotation</a:t>
            </a:r>
          </a:p>
          <a:p>
            <a:pPr>
              <a:lnSpc>
                <a:spcPct val="150000"/>
              </a:lnSpc>
            </a:pPr>
            <a:r>
              <a:rPr lang="en-AU" dirty="0"/>
              <a:t>Unsupervised Learning</a:t>
            </a:r>
          </a:p>
        </p:txBody>
      </p:sp>
      <p:sp>
        <p:nvSpPr>
          <p:cNvPr id="3" name="Text Placeholder 2"/>
          <p:cNvSpPr>
            <a:spLocks noGrp="1"/>
          </p:cNvSpPr>
          <p:nvPr>
            <p:ph type="body" sz="quarter" idx="10"/>
          </p:nvPr>
        </p:nvSpPr>
        <p:spPr/>
        <p:txBody>
          <a:bodyPr/>
          <a:lstStyle/>
          <a:p>
            <a:r>
              <a:rPr lang="en-US" dirty="0"/>
              <a:t>A day on Natural Language Processing and Text Mining</a:t>
            </a:r>
          </a:p>
        </p:txBody>
      </p:sp>
      <p:sp>
        <p:nvSpPr>
          <p:cNvPr id="4" name="Text Placeholder 3"/>
          <p:cNvSpPr>
            <a:spLocks noGrp="1"/>
          </p:cNvSpPr>
          <p:nvPr>
            <p:ph type="body" sz="quarter" idx="12"/>
          </p:nvPr>
        </p:nvSpPr>
        <p:spPr/>
        <p:txBody>
          <a:bodyPr/>
          <a:lstStyle/>
          <a:p>
            <a:r>
              <a:rPr lang="en-US" dirty="0"/>
              <a:t>What is today about?</a:t>
            </a:r>
          </a:p>
        </p:txBody>
      </p:sp>
      <p:sp>
        <p:nvSpPr>
          <p:cNvPr id="5" name="Text Placeholder 4"/>
          <p:cNvSpPr>
            <a:spLocks noGrp="1"/>
          </p:cNvSpPr>
          <p:nvPr>
            <p:ph type="body" sz="quarter" idx="13"/>
          </p:nvPr>
        </p:nvSpPr>
        <p:spPr/>
        <p:txBody>
          <a:bodyPr/>
          <a:lstStyle/>
          <a:p>
            <a:r>
              <a:rPr lang="en-US" dirty="0"/>
              <a:t>Associate Prof. Wei Liu &amp; Tyler Bikaun, UWA</a:t>
            </a:r>
          </a:p>
        </p:txBody>
      </p:sp>
      <p:graphicFrame>
        <p:nvGraphicFramePr>
          <p:cNvPr id="8" name="Content Placeholder 4"/>
          <p:cNvGraphicFramePr>
            <a:graphicFrameLocks/>
          </p:cNvGraphicFramePr>
          <p:nvPr>
            <p:extLst>
              <p:ext uri="{D42A27DB-BD31-4B8C-83A1-F6EECF244321}">
                <p14:modId xmlns:p14="http://schemas.microsoft.com/office/powerpoint/2010/main" val="3425202649"/>
              </p:ext>
            </p:extLst>
          </p:nvPr>
        </p:nvGraphicFramePr>
        <p:xfrm>
          <a:off x="4306226" y="1027597"/>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029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Word2Vec(tor) Continued.</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3301103" cy="2763335"/>
          </a:xfrm>
        </p:spPr>
        <p:txBody>
          <a:bodyPr>
            <a:normAutofit/>
          </a:bodyPr>
          <a:lstStyle/>
          <a:p>
            <a:pPr marL="0" indent="0">
              <a:buNone/>
            </a:pPr>
            <a:r>
              <a:rPr lang="en-AU" b="1" dirty="0">
                <a:solidFill>
                  <a:srgbClr val="A40F6C"/>
                </a:solidFill>
              </a:rPr>
              <a:t>Word2Vec Configurations</a:t>
            </a:r>
            <a:endParaRPr lang="en-US" b="1" dirty="0">
              <a:solidFill>
                <a:srgbClr val="A40F6C"/>
              </a:solidFill>
            </a:endParaRPr>
          </a:p>
        </p:txBody>
      </p:sp>
      <p:sp>
        <p:nvSpPr>
          <p:cNvPr id="4" name="Rectangle 3"/>
          <p:cNvSpPr/>
          <p:nvPr/>
        </p:nvSpPr>
        <p:spPr>
          <a:xfrm>
            <a:off x="463176" y="1721490"/>
            <a:ext cx="3407784" cy="2505301"/>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Word2vec has two models</a:t>
            </a:r>
          </a:p>
          <a:p>
            <a:pPr marL="342900" indent="-342900">
              <a:spcBef>
                <a:spcPct val="20000"/>
              </a:spcBef>
              <a:buClr>
                <a:srgbClr val="A40F6C"/>
              </a:buClr>
              <a:buFont typeface="Arial"/>
              <a:buChar char="•"/>
            </a:pP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Continuous Bag of Word (CBOW) </a:t>
            </a:r>
          </a:p>
          <a:p>
            <a:pPr marL="800100" lvl="1" indent="-342900">
              <a:spcBef>
                <a:spcPct val="20000"/>
              </a:spcBef>
              <a:buClr>
                <a:srgbClr val="A40F6C"/>
              </a:buClr>
              <a:buFont typeface="Arial"/>
              <a:buChar char="•"/>
            </a:pPr>
            <a:r>
              <a:rPr lang="en-AU" sz="1400" dirty="0">
                <a:solidFill>
                  <a:srgbClr val="0F1137"/>
                </a:solidFill>
              </a:rPr>
              <a:t>Predict a word </a:t>
            </a:r>
            <a:r>
              <a:rPr lang="en-AU" sz="1400" i="1" dirty="0">
                <a:solidFill>
                  <a:srgbClr val="0F1137"/>
                </a:solidFill>
              </a:rPr>
              <a:t>w(t)</a:t>
            </a:r>
            <a:r>
              <a:rPr lang="en-AU" sz="1400" dirty="0">
                <a:solidFill>
                  <a:srgbClr val="0F1137"/>
                </a:solidFill>
              </a:rPr>
              <a:t>  given its context</a:t>
            </a:r>
          </a:p>
          <a:p>
            <a:pPr marL="800100" lvl="1" indent="-342900">
              <a:spcBef>
                <a:spcPct val="20000"/>
              </a:spcBef>
              <a:buClr>
                <a:srgbClr val="A40F6C"/>
              </a:buClr>
              <a:buFont typeface="Arial"/>
              <a:buChar char="•"/>
            </a:pP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Skip-gram models </a:t>
            </a:r>
          </a:p>
          <a:p>
            <a:pPr marL="800100" lvl="1" indent="-342900">
              <a:spcBef>
                <a:spcPct val="20000"/>
              </a:spcBef>
              <a:buClr>
                <a:srgbClr val="A40F6C"/>
              </a:buClr>
              <a:buFont typeface="Arial"/>
              <a:buChar char="•"/>
            </a:pPr>
            <a:r>
              <a:rPr lang="en-AU" sz="1400" dirty="0">
                <a:solidFill>
                  <a:srgbClr val="0F1137"/>
                </a:solidFill>
              </a:rPr>
              <a:t>Predict context words given a word </a:t>
            </a:r>
            <a:r>
              <a:rPr lang="en-AU" sz="1400" i="1" dirty="0">
                <a:solidFill>
                  <a:srgbClr val="0F1137"/>
                </a:solidFill>
              </a:rPr>
              <a:t>w(t)</a:t>
            </a:r>
          </a:p>
          <a:p>
            <a:endParaRPr lang="en-AU" sz="1400" dirty="0"/>
          </a:p>
        </p:txBody>
      </p:sp>
      <p:pic>
        <p:nvPicPr>
          <p:cNvPr id="8" name="Picture 7"/>
          <p:cNvPicPr>
            <a:picLocks noChangeAspect="1"/>
          </p:cNvPicPr>
          <p:nvPr/>
        </p:nvPicPr>
        <p:blipFill>
          <a:blip r:embed="rId2"/>
          <a:stretch>
            <a:fillRect/>
          </a:stretch>
        </p:blipFill>
        <p:spPr>
          <a:xfrm>
            <a:off x="4396740" y="1543738"/>
            <a:ext cx="4418032" cy="2597899"/>
          </a:xfrm>
          <a:prstGeom prst="rect">
            <a:avLst/>
          </a:prstGeom>
          <a:ln w="12700">
            <a:solidFill>
              <a:schemeClr val="bg1">
                <a:lumMod val="85000"/>
              </a:schemeClr>
            </a:solidFill>
          </a:ln>
        </p:spPr>
      </p:pic>
    </p:spTree>
    <p:extLst>
      <p:ext uri="{BB962C8B-B14F-4D97-AF65-F5344CB8AC3E}">
        <p14:creationId xmlns:p14="http://schemas.microsoft.com/office/powerpoint/2010/main" val="2497922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6950075" cy="2921412"/>
          </a:xfrm>
        </p:spPr>
        <p:txBody>
          <a:bodyPr>
            <a:noAutofit/>
          </a:bodyPr>
          <a:lstStyle/>
          <a:p>
            <a:pPr>
              <a:lnSpc>
                <a:spcPct val="200000"/>
              </a:lnSpc>
            </a:pPr>
            <a:r>
              <a:rPr lang="en-AU" sz="1600" dirty="0"/>
              <a:t>Sentences - Sent2Vec</a:t>
            </a:r>
          </a:p>
          <a:p>
            <a:pPr>
              <a:lnSpc>
                <a:spcPct val="200000"/>
              </a:lnSpc>
            </a:pPr>
            <a:r>
              <a:rPr lang="en-AU" sz="1600" dirty="0"/>
              <a:t>Paragraphs - Doc2Vec</a:t>
            </a:r>
          </a:p>
          <a:p>
            <a:pPr>
              <a:lnSpc>
                <a:spcPct val="200000"/>
              </a:lnSpc>
            </a:pPr>
            <a:r>
              <a:rPr lang="en-AU" sz="1600" dirty="0"/>
              <a:t>Document topics - Top2Vec</a:t>
            </a:r>
          </a:p>
          <a:p>
            <a:pPr>
              <a:lnSpc>
                <a:spcPct val="200000"/>
              </a:lnSpc>
            </a:pPr>
            <a:r>
              <a:rPr lang="en-AU" sz="1600" dirty="0"/>
              <a:t>Multi-Modal - Data2Vec</a:t>
            </a:r>
          </a:p>
        </p:txBody>
      </p:sp>
      <p:sp>
        <p:nvSpPr>
          <p:cNvPr id="3" name="Text Placeholder 2"/>
          <p:cNvSpPr>
            <a:spLocks noGrp="1"/>
          </p:cNvSpPr>
          <p:nvPr>
            <p:ph type="body" sz="quarter" idx="10"/>
          </p:nvPr>
        </p:nvSpPr>
        <p:spPr/>
        <p:txBody>
          <a:bodyPr/>
          <a:lstStyle/>
          <a:p>
            <a:r>
              <a:rPr lang="en-AU" dirty="0"/>
              <a:t>Other Language Representations</a:t>
            </a:r>
          </a:p>
        </p:txBody>
      </p:sp>
      <p:sp>
        <p:nvSpPr>
          <p:cNvPr id="4" name="Text Placeholder 3"/>
          <p:cNvSpPr>
            <a:spLocks noGrp="1"/>
          </p:cNvSpPr>
          <p:nvPr>
            <p:ph type="body" sz="quarter" idx="12"/>
          </p:nvPr>
        </p:nvSpPr>
        <p:spPr/>
        <p:txBody>
          <a:bodyPr/>
          <a:lstStyle/>
          <a:p>
            <a:r>
              <a:rPr lang="en-AU" dirty="0"/>
              <a:t>Different Embeddings Forms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1026" name="Picture 2" descr="Document Embedding Techniques. A review of notable literature on the… | by  Shay Palachy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865" y="1222073"/>
            <a:ext cx="3198042" cy="1578408"/>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8" name="Picture 4" descr="From Word Embeddings to Sentence Embeddings — Part 2/3 | by Diogo Ferreira  | DataDrivenInves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938" y="3102153"/>
            <a:ext cx="2293897" cy="1558354"/>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74900" y="944644"/>
            <a:ext cx="1459054" cy="261610"/>
          </a:xfrm>
          <a:prstGeom prst="rect">
            <a:avLst/>
          </a:prstGeom>
          <a:noFill/>
        </p:spPr>
        <p:txBody>
          <a:bodyPr wrap="none" rtlCol="0">
            <a:spAutoFit/>
          </a:bodyPr>
          <a:lstStyle/>
          <a:p>
            <a:r>
              <a:rPr lang="en-AU" sz="1100" i="1" dirty="0">
                <a:solidFill>
                  <a:schemeClr val="bg1">
                    <a:lumMod val="65000"/>
                  </a:schemeClr>
                </a:solidFill>
              </a:rPr>
              <a:t>Document embedding</a:t>
            </a:r>
          </a:p>
        </p:txBody>
      </p:sp>
    </p:spTree>
    <p:extLst>
      <p:ext uri="{BB962C8B-B14F-4D97-AF65-F5344CB8AC3E}">
        <p14:creationId xmlns:p14="http://schemas.microsoft.com/office/powerpoint/2010/main" val="587850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Fundamentals of Natural Language Processing</a:t>
            </a:r>
          </a:p>
        </p:txBody>
      </p:sp>
      <p:sp>
        <p:nvSpPr>
          <p:cNvPr id="9" name="Text Placeholder 3"/>
          <p:cNvSpPr>
            <a:spLocks noGrp="1"/>
          </p:cNvSpPr>
          <p:nvPr>
            <p:ph type="body" sz="quarter" idx="12"/>
          </p:nvPr>
        </p:nvSpPr>
        <p:spPr>
          <a:xfrm>
            <a:off x="463176" y="1414124"/>
            <a:ext cx="6950075" cy="216647"/>
          </a:xfrm>
        </p:spPr>
        <p:txBody>
          <a:bodyPr/>
          <a:lstStyle/>
          <a:p>
            <a:r>
              <a:rPr lang="en-AU" dirty="0"/>
              <a:t>Agenda (Hands-on Session) – Word Representations</a:t>
            </a:r>
          </a:p>
        </p:txBody>
      </p:sp>
      <p:sp>
        <p:nvSpPr>
          <p:cNvPr id="10" name="Text Placeholder 1"/>
          <p:cNvSpPr txBox="1">
            <a:spLocks/>
          </p:cNvSpPr>
          <p:nvPr/>
        </p:nvSpPr>
        <p:spPr>
          <a:xfrm>
            <a:off x="463176" y="1739094"/>
            <a:ext cx="8092517"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2000" b="1" dirty="0"/>
              <a:t>Learning word representations from scratch</a:t>
            </a:r>
          </a:p>
          <a:p>
            <a:pPr marL="914400" lvl="1" indent="-514350">
              <a:lnSpc>
                <a:spcPct val="150000"/>
              </a:lnSpc>
              <a:buClr>
                <a:schemeClr val="accent2"/>
              </a:buClr>
              <a:buFont typeface="Arial" panose="020B0604020202020204" pitchFamily="34" charset="0"/>
              <a:buChar char="•"/>
            </a:pPr>
            <a:r>
              <a:rPr lang="en-AU" sz="1600" dirty="0"/>
              <a:t>General domain and domain-specific word embeddings</a:t>
            </a:r>
          </a:p>
          <a:p>
            <a:pPr marL="914400" lvl="1" indent="-514350">
              <a:lnSpc>
                <a:spcPct val="150000"/>
              </a:lnSpc>
              <a:buClr>
                <a:schemeClr val="accent2"/>
              </a:buClr>
              <a:buFont typeface="Arial" panose="020B0604020202020204" pitchFamily="34" charset="0"/>
              <a:buChar char="•"/>
            </a:pPr>
            <a:r>
              <a:rPr lang="en-AU" sz="1600" dirty="0"/>
              <a:t>Word similarity</a:t>
            </a:r>
          </a:p>
          <a:p>
            <a:pPr marL="914400" lvl="1" indent="-514350">
              <a:lnSpc>
                <a:spcPct val="150000"/>
              </a:lnSpc>
              <a:buClr>
                <a:schemeClr val="accent2"/>
              </a:buClr>
              <a:buFont typeface="Arial" panose="020B0604020202020204" pitchFamily="34" charset="0"/>
              <a:buChar char="•"/>
            </a:pPr>
            <a:r>
              <a:rPr lang="en-AU" sz="1600" dirty="0"/>
              <a:t>Word vector clustering and visualisation</a:t>
            </a:r>
          </a:p>
          <a:p>
            <a:pPr marL="400050" lvl="1" indent="0">
              <a:lnSpc>
                <a:spcPct val="150000"/>
              </a:lnSpc>
              <a:buClr>
                <a:schemeClr val="accent2"/>
              </a:buClr>
              <a:buNone/>
            </a:pPr>
            <a:endParaRPr lang="en-AU" sz="1000" dirty="0"/>
          </a:p>
          <a:p>
            <a:pPr marL="0" indent="0">
              <a:buNone/>
            </a:pPr>
            <a:r>
              <a:rPr lang="en-AU" sz="2000" b="1" dirty="0"/>
              <a:t>Supplementary Content</a:t>
            </a:r>
          </a:p>
          <a:p>
            <a:pPr lvl="1">
              <a:lnSpc>
                <a:spcPct val="150000"/>
              </a:lnSpc>
              <a:buClr>
                <a:schemeClr val="accent2"/>
              </a:buClr>
              <a:buFont typeface="Arial" panose="020B0604020202020204" pitchFamily="34" charset="0"/>
              <a:buChar char="•"/>
            </a:pPr>
            <a:r>
              <a:rPr lang="en-AU" sz="1600"/>
              <a:t>Interactive exploration of </a:t>
            </a:r>
            <a:r>
              <a:rPr lang="en-AU" sz="1600" dirty="0"/>
              <a:t>word2vec models: </a:t>
            </a:r>
            <a:r>
              <a:rPr lang="en-AU" sz="1600" dirty="0">
                <a:hlinkClick r:id="rId3"/>
              </a:rPr>
              <a:t>https://ronxin.github.io/wevi/</a:t>
            </a:r>
            <a:endParaRPr lang="en-AU" sz="1600" b="1" dirty="0"/>
          </a:p>
        </p:txBody>
      </p:sp>
      <p:sp>
        <p:nvSpPr>
          <p:cNvPr id="8"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Notebooks: 12.2.1 – Word vector visualization with </a:t>
            </a:r>
            <a:r>
              <a:rPr lang="en-US" sz="1000" dirty="0" err="1">
                <a:solidFill>
                  <a:schemeClr val="bg1">
                    <a:lumMod val="50000"/>
                  </a:schemeClr>
                </a:solidFill>
              </a:rPr>
              <a:t>Gensim</a:t>
            </a:r>
            <a:r>
              <a:rPr lang="en-US" sz="1000" dirty="0">
                <a:solidFill>
                  <a:schemeClr val="bg1">
                    <a:lumMod val="50000"/>
                  </a:schemeClr>
                </a:solidFill>
              </a:rPr>
              <a:t> &amp; 12.2.2 – Learning Word Embeddings</a:t>
            </a:r>
            <a:endParaRPr lang="en-AU" dirty="0">
              <a:solidFill>
                <a:schemeClr val="bg1">
                  <a:lumMod val="50000"/>
                </a:schemeClr>
              </a:solidFill>
            </a:endParaRPr>
          </a:p>
        </p:txBody>
      </p:sp>
    </p:spTree>
    <p:extLst>
      <p:ext uri="{BB962C8B-B14F-4D97-AF65-F5344CB8AC3E}">
        <p14:creationId xmlns:p14="http://schemas.microsoft.com/office/powerpoint/2010/main" val="3497157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a:lstStyle/>
          <a:p>
            <a:r>
              <a:rPr lang="en-US" dirty="0"/>
              <a:t>12.3 Supervised Learning</a:t>
            </a:r>
            <a:br>
              <a:rPr lang="en-US" dirty="0"/>
            </a:br>
            <a:r>
              <a:rPr lang="en-US" sz="3600" b="0" dirty="0" err="1"/>
              <a:t>Learning</a:t>
            </a:r>
            <a:r>
              <a:rPr lang="en-US" sz="3600" b="0" dirty="0"/>
              <a:t> from example</a:t>
            </a:r>
            <a:endParaRPr lang="en-US" b="0" dirty="0"/>
          </a:p>
        </p:txBody>
      </p:sp>
    </p:spTree>
    <p:extLst>
      <p:ext uri="{BB962C8B-B14F-4D97-AF65-F5344CB8AC3E}">
        <p14:creationId xmlns:p14="http://schemas.microsoft.com/office/powerpoint/2010/main" val="3240282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Supervised Learning</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5" name="Text Placeholder 3"/>
          <p:cNvSpPr>
            <a:spLocks noGrp="1"/>
          </p:cNvSpPr>
          <p:nvPr>
            <p:ph type="body" sz="quarter" idx="12"/>
          </p:nvPr>
        </p:nvSpPr>
        <p:spPr>
          <a:xfrm>
            <a:off x="463176" y="1414124"/>
            <a:ext cx="6950075" cy="216647"/>
          </a:xfrm>
        </p:spPr>
        <p:txBody>
          <a:bodyPr/>
          <a:lstStyle/>
          <a:p>
            <a:r>
              <a:rPr lang="en-AU" dirty="0"/>
              <a:t>Fundamentals of Supervised Learning</a:t>
            </a:r>
          </a:p>
        </p:txBody>
      </p:sp>
      <p:pic>
        <p:nvPicPr>
          <p:cNvPr id="2050" name="Picture 2" descr="Machine learning (ML) is expanding the possibilities - Log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073" y="2104982"/>
            <a:ext cx="3700219" cy="2307217"/>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0"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b="1" dirty="0">
                <a:solidFill>
                  <a:schemeClr val="accent2"/>
                </a:solidFill>
              </a:rPr>
              <a:t>Aim</a:t>
            </a:r>
            <a:r>
              <a:rPr lang="en-AU" sz="1800" dirty="0"/>
              <a:t>: Learn a complex function that maps X to y when provided a set of labelled x, y pairs as example</a:t>
            </a:r>
          </a:p>
          <a:p>
            <a:pPr>
              <a:buClr>
                <a:schemeClr val="accent2"/>
              </a:buClr>
            </a:pPr>
            <a:endParaRPr lang="en-AU" sz="1800" dirty="0"/>
          </a:p>
          <a:p>
            <a:pPr>
              <a:buClr>
                <a:schemeClr val="accent2"/>
              </a:buClr>
            </a:pPr>
            <a:r>
              <a:rPr lang="en-AU" sz="1800" dirty="0" err="1"/>
              <a:t>x,y</a:t>
            </a:r>
            <a:r>
              <a:rPr lang="en-AU" sz="1800" dirty="0"/>
              <a:t> pairs are typically acquired through human annotation using a pre-defined schema/model</a:t>
            </a:r>
          </a:p>
          <a:p>
            <a:pPr>
              <a:buClr>
                <a:schemeClr val="accent2"/>
              </a:buClr>
            </a:pPr>
            <a:endParaRPr lang="en-AU" sz="1800" dirty="0"/>
          </a:p>
          <a:p>
            <a:pPr>
              <a:buClr>
                <a:schemeClr val="accent2"/>
              </a:buClr>
            </a:pPr>
            <a:r>
              <a:rPr lang="en-AU" sz="1800" dirty="0"/>
              <a:t>Can vary in difficulty and complexity</a:t>
            </a:r>
            <a:endParaRPr lang="en-AU" sz="1100" dirty="0"/>
          </a:p>
        </p:txBody>
      </p:sp>
    </p:spTree>
    <p:extLst>
      <p:ext uri="{BB962C8B-B14F-4D97-AF65-F5344CB8AC3E}">
        <p14:creationId xmlns:p14="http://schemas.microsoft.com/office/powerpoint/2010/main" val="3697768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Supervised Learning</a:t>
            </a:r>
          </a:p>
        </p:txBody>
      </p:sp>
      <p:sp>
        <p:nvSpPr>
          <p:cNvPr id="9" name="Text Placeholder 8"/>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216647"/>
          </a:xfrm>
        </p:spPr>
        <p:txBody>
          <a:bodyPr/>
          <a:lstStyle/>
          <a:p>
            <a:r>
              <a:rPr lang="en-AU" dirty="0"/>
              <a:t>Agenda (Hands-on Session) – Exploring Supervised NLP Tasks using </a:t>
            </a:r>
            <a:r>
              <a:rPr lang="en-AU" dirty="0" err="1"/>
              <a:t>HuggingFace</a:t>
            </a:r>
            <a:r>
              <a:rPr lang="en-AU" dirty="0"/>
              <a:t> </a:t>
            </a:r>
            <a:r>
              <a:rPr lang="en-AU" dirty="0">
                <a:latin typeface="Segoe UI Emoji" panose="020B0502040204020203" pitchFamily="34" charset="0"/>
              </a:rPr>
              <a:t>🤗</a:t>
            </a:r>
            <a:endParaRPr lang="en-AU" dirty="0"/>
          </a:p>
          <a:p>
            <a:r>
              <a:rPr lang="en-AU" dirty="0"/>
              <a:t> </a:t>
            </a:r>
          </a:p>
        </p:txBody>
      </p:sp>
      <p:sp>
        <p:nvSpPr>
          <p:cNvPr id="10" name="TextBox 9"/>
          <p:cNvSpPr txBox="1"/>
          <p:nvPr/>
        </p:nvSpPr>
        <p:spPr>
          <a:xfrm>
            <a:off x="1282517" y="1936227"/>
            <a:ext cx="2662075" cy="1754326"/>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Sequence Classification</a:t>
            </a:r>
          </a:p>
          <a:p>
            <a:pPr marL="285750" indent="-285750">
              <a:lnSpc>
                <a:spcPct val="150000"/>
              </a:lnSpc>
              <a:buClr>
                <a:schemeClr val="accent2"/>
              </a:buClr>
              <a:buFont typeface="Arial" panose="020B0604020202020204" pitchFamily="34" charset="0"/>
              <a:buChar char="•"/>
            </a:pPr>
            <a:r>
              <a:rPr lang="en-AU" dirty="0"/>
              <a:t>Question Answering</a:t>
            </a:r>
          </a:p>
          <a:p>
            <a:pPr marL="285750" indent="-285750">
              <a:lnSpc>
                <a:spcPct val="150000"/>
              </a:lnSpc>
              <a:buClr>
                <a:schemeClr val="accent2"/>
              </a:buClr>
              <a:buFont typeface="Arial" panose="020B0604020202020204" pitchFamily="34" charset="0"/>
              <a:buChar char="•"/>
            </a:pPr>
            <a:r>
              <a:rPr lang="en-AU" dirty="0"/>
              <a:t>Language Modelling</a:t>
            </a:r>
          </a:p>
          <a:p>
            <a:pPr marL="285750" indent="-285750">
              <a:lnSpc>
                <a:spcPct val="150000"/>
              </a:lnSpc>
              <a:buClr>
                <a:schemeClr val="accent2"/>
              </a:buClr>
              <a:buFont typeface="Arial" panose="020B0604020202020204" pitchFamily="34" charset="0"/>
              <a:buChar char="•"/>
            </a:pPr>
            <a:r>
              <a:rPr lang="en-AU" dirty="0"/>
              <a:t>Text Generation</a:t>
            </a:r>
          </a:p>
        </p:txBody>
      </p:sp>
      <p:sp>
        <p:nvSpPr>
          <p:cNvPr id="11" name="TextBox 10"/>
          <p:cNvSpPr txBox="1"/>
          <p:nvPr/>
        </p:nvSpPr>
        <p:spPr>
          <a:xfrm>
            <a:off x="4987620" y="1936227"/>
            <a:ext cx="2914516" cy="1754326"/>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Named Entity Recognition</a:t>
            </a:r>
          </a:p>
          <a:p>
            <a:pPr marL="285750" indent="-285750">
              <a:lnSpc>
                <a:spcPct val="150000"/>
              </a:lnSpc>
              <a:buClr>
                <a:schemeClr val="accent2"/>
              </a:buClr>
              <a:buFont typeface="Arial" panose="020B0604020202020204" pitchFamily="34" charset="0"/>
              <a:buChar char="•"/>
            </a:pPr>
            <a:r>
              <a:rPr lang="en-AU" dirty="0"/>
              <a:t>Summarization</a:t>
            </a:r>
          </a:p>
          <a:p>
            <a:pPr marL="285750" indent="-285750">
              <a:lnSpc>
                <a:spcPct val="150000"/>
              </a:lnSpc>
              <a:buClr>
                <a:schemeClr val="accent2"/>
              </a:buClr>
              <a:buFont typeface="Arial" panose="020B0604020202020204" pitchFamily="34" charset="0"/>
              <a:buChar char="•"/>
            </a:pPr>
            <a:r>
              <a:rPr lang="en-AU" dirty="0"/>
              <a:t>Translation</a:t>
            </a:r>
          </a:p>
          <a:p>
            <a:pPr marL="285750" indent="-285750">
              <a:lnSpc>
                <a:spcPct val="150000"/>
              </a:lnSpc>
              <a:buClr>
                <a:schemeClr val="accent2"/>
              </a:buClr>
              <a:buFont typeface="Arial" panose="020B0604020202020204" pitchFamily="34" charset="0"/>
              <a:buChar char="•"/>
            </a:pPr>
            <a:r>
              <a:rPr lang="en-AU" dirty="0">
                <a:solidFill>
                  <a:schemeClr val="accent2"/>
                </a:solidFill>
                <a:hlinkClick r:id="rId2"/>
              </a:rPr>
              <a:t>Colab Notebook</a:t>
            </a:r>
            <a:endParaRPr lang="en-AU" dirty="0">
              <a:solidFill>
                <a:schemeClr val="accent2"/>
              </a:solidFill>
            </a:endParaRPr>
          </a:p>
        </p:txBody>
      </p:sp>
    </p:spTree>
    <p:extLst>
      <p:ext uri="{BB962C8B-B14F-4D97-AF65-F5344CB8AC3E}">
        <p14:creationId xmlns:p14="http://schemas.microsoft.com/office/powerpoint/2010/main" val="2309652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Fundamentals of Natural Language Annotation</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pic>
        <p:nvPicPr>
          <p:cNvPr id="1026" name="Picture 2" descr="1. The Basics - Natural Language Annotation for Machine Learning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996" y="1849508"/>
            <a:ext cx="3760008" cy="2715801"/>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2" name="Text Placeholder 3"/>
          <p:cNvSpPr>
            <a:spLocks noGrp="1"/>
          </p:cNvSpPr>
          <p:nvPr>
            <p:ph type="body" sz="quarter" idx="12"/>
          </p:nvPr>
        </p:nvSpPr>
        <p:spPr>
          <a:xfrm>
            <a:off x="463176" y="1414124"/>
            <a:ext cx="6950075" cy="216647"/>
          </a:xfrm>
        </p:spPr>
        <p:txBody>
          <a:bodyPr/>
          <a:lstStyle/>
          <a:p>
            <a:r>
              <a:rPr lang="en-AU" dirty="0"/>
              <a:t>The Annotation Development Cycle</a:t>
            </a:r>
          </a:p>
        </p:txBody>
      </p:sp>
    </p:spTree>
    <p:extLst>
      <p:ext uri="{BB962C8B-B14F-4D97-AF65-F5344CB8AC3E}">
        <p14:creationId xmlns:p14="http://schemas.microsoft.com/office/powerpoint/2010/main" val="2840163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1 - Specifying a </a:t>
            </a:r>
            <a:r>
              <a:rPr lang="en-AU" u="sng" dirty="0"/>
              <a:t>Model</a:t>
            </a:r>
            <a:r>
              <a:rPr lang="en-AU" dirty="0"/>
              <a:t> for Annotation</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600" dirty="0"/>
              <a:t>What are the goals of the annotation task?</a:t>
            </a:r>
          </a:p>
          <a:p>
            <a:pPr marL="0" indent="0">
              <a:buClr>
                <a:schemeClr val="accent2"/>
              </a:buClr>
              <a:buNone/>
            </a:pPr>
            <a:endParaRPr lang="en-AU" sz="900" dirty="0"/>
          </a:p>
          <a:p>
            <a:pPr>
              <a:buClr>
                <a:schemeClr val="accent2"/>
              </a:buClr>
            </a:pPr>
            <a:r>
              <a:rPr lang="en-AU" sz="1600" dirty="0"/>
              <a:t>What are the characteristics of the dataset? Is it representative of the goals of the task? Is it balanced? What is the quality?</a:t>
            </a:r>
          </a:p>
          <a:p>
            <a:pPr>
              <a:buClr>
                <a:schemeClr val="accent2"/>
              </a:buClr>
            </a:pPr>
            <a:endParaRPr lang="en-AU" sz="900" dirty="0"/>
          </a:p>
          <a:p>
            <a:pPr>
              <a:buClr>
                <a:schemeClr val="accent2"/>
              </a:buClr>
            </a:pPr>
            <a:r>
              <a:rPr lang="en-AU" sz="1600" dirty="0"/>
              <a:t>Does the task require subject matter experts or linguists?</a:t>
            </a:r>
          </a:p>
          <a:p>
            <a:pPr>
              <a:buClr>
                <a:schemeClr val="accent2"/>
              </a:buClr>
            </a:pPr>
            <a:endParaRPr lang="en-AU" sz="1600" dirty="0"/>
          </a:p>
          <a:p>
            <a:pPr>
              <a:buClr>
                <a:schemeClr val="accent2"/>
              </a:buClr>
            </a:pPr>
            <a:r>
              <a:rPr lang="en-AU" sz="1600" dirty="0"/>
              <a:t>Does a complete or partial model already exist?</a:t>
            </a:r>
          </a:p>
        </p:txBody>
      </p:sp>
      <p:sp>
        <p:nvSpPr>
          <p:cNvPr id="9" name="Content Placeholder 2">
            <a:extLst>
              <a:ext uri="{FF2B5EF4-FFF2-40B4-BE49-F238E27FC236}">
                <a16:creationId xmlns:a16="http://schemas.microsoft.com/office/drawing/2014/main" id="{851898C9-9445-4551-BEC8-8E471855DC19}"/>
              </a:ext>
            </a:extLst>
          </p:cNvPr>
          <p:cNvSpPr txBox="1">
            <a:spLocks/>
          </p:cNvSpPr>
          <p:nvPr/>
        </p:nvSpPr>
        <p:spPr>
          <a:xfrm>
            <a:off x="4713316" y="1739093"/>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grpSp>
        <p:nvGrpSpPr>
          <p:cNvPr id="18" name="Group 17"/>
          <p:cNvGrpSpPr/>
          <p:nvPr/>
        </p:nvGrpSpPr>
        <p:grpSpPr>
          <a:xfrm>
            <a:off x="5058357" y="4044543"/>
            <a:ext cx="3383164" cy="374381"/>
            <a:chOff x="5108630" y="4105448"/>
            <a:chExt cx="3383164" cy="374381"/>
          </a:xfrm>
        </p:grpSpPr>
        <p:sp>
          <p:nvSpPr>
            <p:cNvPr id="5" name="Rectangle 4"/>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4" name="Rectangle 13"/>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6" name="Rectangle 15"/>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17" name="TextBox 16"/>
          <p:cNvSpPr txBox="1"/>
          <p:nvPr/>
        </p:nvSpPr>
        <p:spPr>
          <a:xfrm>
            <a:off x="7183201" y="4476518"/>
            <a:ext cx="1372492" cy="369332"/>
          </a:xfrm>
          <a:prstGeom prst="rect">
            <a:avLst/>
          </a:prstGeom>
          <a:noFill/>
        </p:spPr>
        <p:txBody>
          <a:bodyPr wrap="none" rtlCol="0">
            <a:spAutoFit/>
          </a:bodyPr>
          <a:lstStyle/>
          <a:p>
            <a:r>
              <a:rPr lang="en-AU" dirty="0"/>
              <a:t>Initial Model</a:t>
            </a:r>
          </a:p>
        </p:txBody>
      </p:sp>
    </p:spTree>
    <p:extLst>
      <p:ext uri="{BB962C8B-B14F-4D97-AF65-F5344CB8AC3E}">
        <p14:creationId xmlns:p14="http://schemas.microsoft.com/office/powerpoint/2010/main" val="11074823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2 - Performing human </a:t>
            </a:r>
            <a:r>
              <a:rPr lang="en-AU" u="sng" dirty="0"/>
              <a:t>annotation</a:t>
            </a:r>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What tool will be used to perform annotation?</a:t>
            </a:r>
          </a:p>
          <a:p>
            <a:pPr>
              <a:buClr>
                <a:schemeClr val="accent2"/>
              </a:buClr>
            </a:pPr>
            <a:endParaRPr lang="en-AU" sz="1000" dirty="0"/>
          </a:p>
          <a:p>
            <a:pPr>
              <a:buClr>
                <a:schemeClr val="accent2"/>
              </a:buClr>
            </a:pPr>
            <a:r>
              <a:rPr lang="en-AU" sz="1800" dirty="0"/>
              <a:t>How many annotators are required to arrive at a </a:t>
            </a:r>
            <a:r>
              <a:rPr lang="en-AU" sz="1800" i="1" dirty="0"/>
              <a:t>gold standard</a:t>
            </a:r>
            <a:r>
              <a:rPr lang="en-AU" sz="1800" dirty="0"/>
              <a:t>?</a:t>
            </a:r>
          </a:p>
          <a:p>
            <a:pPr>
              <a:buClr>
                <a:schemeClr val="accent2"/>
              </a:buClr>
            </a:pPr>
            <a:endParaRPr lang="en-AU" sz="1000" dirty="0"/>
          </a:p>
          <a:p>
            <a:pPr>
              <a:buClr>
                <a:schemeClr val="accent2"/>
              </a:buClr>
            </a:pPr>
            <a:r>
              <a:rPr lang="en-AU" sz="1800" dirty="0"/>
              <a:t>What level of resources are committed to the annotation task?</a:t>
            </a:r>
          </a:p>
          <a:p>
            <a:pPr>
              <a:buClr>
                <a:schemeClr val="accent2"/>
              </a:buClr>
            </a:pPr>
            <a:endParaRPr lang="en-AU" sz="1000" dirty="0"/>
          </a:p>
          <a:p>
            <a:pPr>
              <a:buClr>
                <a:schemeClr val="accent2"/>
              </a:buClr>
            </a:pPr>
            <a:r>
              <a:rPr lang="en-AU" sz="1800" dirty="0"/>
              <a:t>How much data will be sufficient for training and testing?</a:t>
            </a:r>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a:solidFill>
                  <a:srgbClr val="3083DC"/>
                </a:solidFill>
              </a:rPr>
              <a:t>activity</a:t>
            </a: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1758934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3 &amp; 4 - Training and Testing</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What model architecture is best suited for the chosen task?</a:t>
            </a:r>
          </a:p>
          <a:p>
            <a:pPr>
              <a:buClr>
                <a:schemeClr val="accent2"/>
              </a:buClr>
            </a:pPr>
            <a:endParaRPr lang="en-AU" sz="1000" dirty="0"/>
          </a:p>
          <a:p>
            <a:pPr>
              <a:buClr>
                <a:schemeClr val="accent2"/>
              </a:buClr>
            </a:pPr>
            <a:r>
              <a:rPr lang="en-AU" sz="1800" dirty="0"/>
              <a:t>How will the texts be represented?</a:t>
            </a:r>
          </a:p>
          <a:p>
            <a:pPr>
              <a:buClr>
                <a:schemeClr val="accent2"/>
              </a:buClr>
            </a:pPr>
            <a:endParaRPr lang="en-AU" sz="1000" dirty="0"/>
          </a:p>
          <a:p>
            <a:pPr>
              <a:buClr>
                <a:schemeClr val="accent2"/>
              </a:buClr>
            </a:pPr>
            <a:r>
              <a:rPr lang="en-AU" sz="1800" dirty="0"/>
              <a:t>How will the model architecture be optimised?</a:t>
            </a:r>
          </a:p>
          <a:p>
            <a:pPr>
              <a:buClr>
                <a:schemeClr val="accent2"/>
              </a:buClr>
            </a:pPr>
            <a:endParaRPr lang="en-AU" sz="1000" dirty="0"/>
          </a:p>
          <a:p>
            <a:pPr>
              <a:buClr>
                <a:schemeClr val="accent2"/>
              </a:buClr>
            </a:pPr>
            <a:r>
              <a:rPr lang="en-AU" sz="1800" dirty="0"/>
              <a:t>What is the acceptable level of performance and expected </a:t>
            </a:r>
            <a:r>
              <a:rPr lang="en-AU" sz="1800" dirty="0" err="1"/>
              <a:t>bayes</a:t>
            </a:r>
            <a:r>
              <a:rPr lang="en-AU" sz="1800" dirty="0"/>
              <a:t> error rate?</a:t>
            </a:r>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a:solidFill>
                  <a:srgbClr val="3083DC"/>
                </a:solidFill>
              </a:rPr>
              <a:t>activity</a:t>
            </a: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2509254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05618" y="1612094"/>
            <a:ext cx="6950075" cy="1430363"/>
          </a:xfrm>
        </p:spPr>
        <p:txBody>
          <a:bodyPr>
            <a:normAutofit lnSpcReduction="10000"/>
          </a:bodyPr>
          <a:lstStyle/>
          <a:p>
            <a:r>
              <a:rPr lang="en-AU" dirty="0"/>
              <a:t>Understand practical strategies and applications for using text</a:t>
            </a:r>
          </a:p>
          <a:p>
            <a:r>
              <a:rPr lang="en-AU" dirty="0"/>
              <a:t>Provide a foundation for NLP fundamentals including text wrangling, pre-processing, and representation</a:t>
            </a:r>
          </a:p>
          <a:p>
            <a:r>
              <a:rPr lang="en-AU" dirty="0"/>
              <a:t>Gain familiarity with supervised and unsupervised learning</a:t>
            </a:r>
          </a:p>
          <a:p>
            <a:r>
              <a:rPr lang="en-AU" dirty="0"/>
              <a:t>Understand the natural language annotation process</a:t>
            </a:r>
          </a:p>
        </p:txBody>
      </p:sp>
      <p:sp>
        <p:nvSpPr>
          <p:cNvPr id="3" name="Text Placeholder 2"/>
          <p:cNvSpPr>
            <a:spLocks noGrp="1"/>
          </p:cNvSpPr>
          <p:nvPr>
            <p:ph type="body" sz="quarter" idx="12"/>
          </p:nvPr>
        </p:nvSpPr>
        <p:spPr>
          <a:xfrm>
            <a:off x="5160538" y="220382"/>
            <a:ext cx="1838324" cy="530225"/>
          </a:xfrm>
        </p:spPr>
        <p:txBody>
          <a:bodyPr/>
          <a:lstStyle/>
          <a:p>
            <a:r>
              <a:rPr lang="en-US" dirty="0"/>
              <a:t>12</a:t>
            </a:r>
          </a:p>
        </p:txBody>
      </p:sp>
      <p:sp>
        <p:nvSpPr>
          <p:cNvPr id="4" name="Text Placeholder 3"/>
          <p:cNvSpPr>
            <a:spLocks noGrp="1"/>
          </p:cNvSpPr>
          <p:nvPr>
            <p:ph type="body" sz="quarter" idx="13"/>
          </p:nvPr>
        </p:nvSpPr>
        <p:spPr/>
        <p:txBody>
          <a:bodyPr/>
          <a:lstStyle/>
          <a:p>
            <a:r>
              <a:rPr lang="en-AU" dirty="0"/>
              <a:t>Understand how to wrangle, pre-process and gain insight into text</a:t>
            </a:r>
          </a:p>
          <a:p>
            <a:r>
              <a:rPr lang="en-AU" dirty="0"/>
              <a:t>Perform a range of supervised learning tasks</a:t>
            </a:r>
          </a:p>
          <a:p>
            <a:r>
              <a:rPr lang="en-AU" dirty="0"/>
              <a:t>Understand the text annotation process</a:t>
            </a:r>
          </a:p>
          <a:p>
            <a:r>
              <a:rPr lang="en-AU" dirty="0"/>
              <a:t>Perform unsupervised learning</a:t>
            </a:r>
            <a:endParaRPr lang="en-US" dirty="0"/>
          </a:p>
        </p:txBody>
      </p:sp>
      <p:pic>
        <p:nvPicPr>
          <p:cNvPr id="9" name="Picture 8" descr="CORE-Skills-ICONS-8.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473" y="-22302"/>
            <a:ext cx="881529" cy="881529"/>
          </a:xfrm>
          <a:prstGeom prst="rect">
            <a:avLst/>
          </a:prstGeom>
        </p:spPr>
      </p:pic>
    </p:spTree>
    <p:extLst>
      <p:ext uri="{BB962C8B-B14F-4D97-AF65-F5344CB8AC3E}">
        <p14:creationId xmlns:p14="http://schemas.microsoft.com/office/powerpoint/2010/main" val="22032441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5 – Evaluation of Model Performance</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Does the model meet the acceptable level of performance?</a:t>
            </a:r>
            <a:endParaRPr lang="en-AU" sz="1000" dirty="0"/>
          </a:p>
          <a:p>
            <a:pPr>
              <a:buClr>
                <a:schemeClr val="accent2"/>
              </a:buClr>
            </a:pPr>
            <a:endParaRPr lang="en-AU" sz="1000" dirty="0"/>
          </a:p>
          <a:p>
            <a:pPr>
              <a:buClr>
                <a:schemeClr val="accent2"/>
              </a:buClr>
            </a:pPr>
            <a:r>
              <a:rPr lang="en-AU" sz="1800" dirty="0"/>
              <a:t>What does the model do well at, what does the model struggle with?</a:t>
            </a:r>
            <a:endParaRPr lang="en-AU" sz="4000" dirty="0"/>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a:solidFill>
                  <a:srgbClr val="3083DC"/>
                </a:solidFill>
              </a:rPr>
              <a:t>activity</a:t>
            </a: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2529680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6 – </a:t>
            </a:r>
            <a:r>
              <a:rPr lang="en-AU" u="sng" dirty="0"/>
              <a:t>Revising </a:t>
            </a:r>
            <a:r>
              <a:rPr lang="en-AU" dirty="0"/>
              <a:t>the Model</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Does the model meet the goals of the task? If not, what modifications need to be made?</a:t>
            </a:r>
            <a:endParaRPr lang="en-AU" sz="1000" dirty="0"/>
          </a:p>
          <a:p>
            <a:pPr>
              <a:buClr>
                <a:schemeClr val="accent2"/>
              </a:buClr>
            </a:pPr>
            <a:endParaRPr lang="en-AU" sz="1000" dirty="0"/>
          </a:p>
          <a:p>
            <a:pPr>
              <a:buClr>
                <a:schemeClr val="accent2"/>
              </a:buClr>
            </a:pPr>
            <a:r>
              <a:rPr lang="en-AU" sz="1800" dirty="0"/>
              <a:t>How are the annotators performing? Is the task too challenging?</a:t>
            </a:r>
          </a:p>
        </p:txBody>
      </p:sp>
      <p:sp>
        <p:nvSpPr>
          <p:cNvPr id="23" name="Rectangle 22"/>
          <p:cNvSpPr/>
          <p:nvPr/>
        </p:nvSpPr>
        <p:spPr>
          <a:xfrm>
            <a:off x="5062513" y="4476518"/>
            <a:ext cx="929447" cy="363242"/>
          </a:xfrm>
          <a:prstGeom prst="rect">
            <a:avLst/>
          </a:prstGeom>
          <a:solidFill>
            <a:srgbClr val="F148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location</a:t>
            </a:r>
          </a:p>
        </p:txBody>
      </p:sp>
      <p:sp>
        <p:nvSpPr>
          <p:cNvPr id="24" name="Content Placeholder 2">
            <a:extLst>
              <a:ext uri="{FF2B5EF4-FFF2-40B4-BE49-F238E27FC236}">
                <a16:creationId xmlns:a16="http://schemas.microsoft.com/office/drawing/2014/main" id="{851898C9-9445-4551-BEC8-8E471855DC19}"/>
              </a:ext>
            </a:extLst>
          </p:cNvPr>
          <p:cNvSpPr txBox="1">
            <a:spLocks/>
          </p:cNvSpPr>
          <p:nvPr/>
        </p:nvSpPr>
        <p:spPr>
          <a:xfrm>
            <a:off x="4713316" y="1739093"/>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grpSp>
        <p:nvGrpSpPr>
          <p:cNvPr id="25" name="Group 24"/>
          <p:cNvGrpSpPr/>
          <p:nvPr/>
        </p:nvGrpSpPr>
        <p:grpSpPr>
          <a:xfrm>
            <a:off x="5058357" y="4044543"/>
            <a:ext cx="3383164" cy="374381"/>
            <a:chOff x="5108630" y="4105448"/>
            <a:chExt cx="3383164" cy="374381"/>
          </a:xfrm>
        </p:grpSpPr>
        <p:sp>
          <p:nvSpPr>
            <p:cNvPr id="26" name="Rectangle 2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27" name="Rectangle 2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28" name="Rectangle 2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29" name="TextBox 28"/>
          <p:cNvSpPr txBox="1"/>
          <p:nvPr/>
        </p:nvSpPr>
        <p:spPr>
          <a:xfrm>
            <a:off x="7183201" y="4476518"/>
            <a:ext cx="1275157" cy="369332"/>
          </a:xfrm>
          <a:prstGeom prst="rect">
            <a:avLst/>
          </a:prstGeom>
          <a:noFill/>
        </p:spPr>
        <p:txBody>
          <a:bodyPr wrap="none" rtlCol="0">
            <a:spAutoFit/>
          </a:bodyPr>
          <a:lstStyle/>
          <a:p>
            <a:r>
              <a:rPr lang="en-AU" dirty="0"/>
              <a:t>New Model</a:t>
            </a:r>
          </a:p>
        </p:txBody>
      </p:sp>
    </p:spTree>
    <p:extLst>
      <p:ext uri="{BB962C8B-B14F-4D97-AF65-F5344CB8AC3E}">
        <p14:creationId xmlns:p14="http://schemas.microsoft.com/office/powerpoint/2010/main" val="3413465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81109" y="1421607"/>
            <a:ext cx="8172450" cy="2883693"/>
          </a:xfrm>
          <a:prstGeom prst="rect">
            <a:avLst/>
          </a:prstGeom>
          <a:noFill/>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highlight>
                  <a:srgbClr val="8EBAE2"/>
                </a:highlight>
              </a:rPr>
              <a:t>walking</a:t>
            </a:r>
            <a:r>
              <a:rPr lang="en-GB" sz="3600" dirty="0"/>
              <a:t> in </a:t>
            </a:r>
            <a:r>
              <a:rPr lang="en-GB" sz="3600" dirty="0">
                <a:highlight>
                  <a:srgbClr val="F14848"/>
                </a:highlight>
              </a:rPr>
              <a:t>car park</a:t>
            </a:r>
            <a:r>
              <a:rPr lang="en-GB" sz="3600" dirty="0"/>
              <a:t> from </a:t>
            </a:r>
            <a:r>
              <a:rPr lang="en-GB" sz="3600" dirty="0">
                <a:highlight>
                  <a:srgbClr val="F14848"/>
                </a:highlight>
              </a:rPr>
              <a:t>office</a:t>
            </a:r>
            <a:r>
              <a:rPr lang="en-GB" sz="3600" dirty="0"/>
              <a:t> to </a:t>
            </a:r>
            <a:r>
              <a:rPr lang="en-GB" sz="3600" dirty="0">
                <a:highlight>
                  <a:srgbClr val="F14848"/>
                </a:highlight>
              </a:rPr>
              <a:t>workshop</a:t>
            </a:r>
            <a:r>
              <a:rPr lang="en-GB" sz="3600" dirty="0"/>
              <a:t> and </a:t>
            </a:r>
            <a:r>
              <a:rPr lang="en-GB" sz="3600" dirty="0">
                <a:highlight>
                  <a:srgbClr val="FFBA01"/>
                </a:highlight>
              </a:rPr>
              <a:t>rolled</a:t>
            </a:r>
            <a:r>
              <a:rPr lang="en-GB" sz="3600" dirty="0"/>
              <a:t> </a:t>
            </a:r>
            <a:r>
              <a:rPr lang="en-GB" sz="3600" dirty="0">
                <a:highlight>
                  <a:srgbClr val="A9D18E"/>
                </a:highlight>
              </a:rPr>
              <a:t>ankle</a:t>
            </a:r>
            <a:endParaRPr lang="en-AU" sz="3600" dirty="0"/>
          </a:p>
        </p:txBody>
      </p:sp>
      <p:sp>
        <p:nvSpPr>
          <p:cNvPr id="3" name="TextBox 2">
            <a:extLst>
              <a:ext uri="{FF2B5EF4-FFF2-40B4-BE49-F238E27FC236}">
                <a16:creationId xmlns:a16="http://schemas.microsoft.com/office/drawing/2014/main" id="{C26820B2-C3BA-4590-8BD3-8FBAAB1E58D9}"/>
              </a:ext>
            </a:extLst>
          </p:cNvPr>
          <p:cNvSpPr txBox="1"/>
          <p:nvPr/>
        </p:nvSpPr>
        <p:spPr>
          <a:xfrm>
            <a:off x="445519" y="1257300"/>
            <a:ext cx="1207294" cy="369332"/>
          </a:xfrm>
          <a:prstGeom prst="rect">
            <a:avLst/>
          </a:prstGeom>
          <a:noFill/>
        </p:spPr>
        <p:txBody>
          <a:bodyPr wrap="square" rtlCol="0">
            <a:spAutoFit/>
          </a:bodyPr>
          <a:lstStyle/>
          <a:p>
            <a:pPr algn="ctr"/>
            <a:r>
              <a:rPr lang="en-AU" dirty="0">
                <a:solidFill>
                  <a:srgbClr val="3083DC"/>
                </a:solidFill>
              </a:rPr>
              <a:t>activity</a:t>
            </a:r>
          </a:p>
        </p:txBody>
      </p:sp>
      <p:sp>
        <p:nvSpPr>
          <p:cNvPr id="5" name="TextBox 4">
            <a:extLst>
              <a:ext uri="{FF2B5EF4-FFF2-40B4-BE49-F238E27FC236}">
                <a16:creationId xmlns:a16="http://schemas.microsoft.com/office/drawing/2014/main" id="{25A7EE1E-1936-40F1-885E-ABDBD458D02F}"/>
              </a:ext>
            </a:extLst>
          </p:cNvPr>
          <p:cNvSpPr txBox="1"/>
          <p:nvPr/>
        </p:nvSpPr>
        <p:spPr>
          <a:xfrm>
            <a:off x="2736185" y="1248482"/>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6" name="TextBox 5">
            <a:extLst>
              <a:ext uri="{FF2B5EF4-FFF2-40B4-BE49-F238E27FC236}">
                <a16:creationId xmlns:a16="http://schemas.microsoft.com/office/drawing/2014/main" id="{6C9474B9-6675-422D-871C-E1BC40F952AF}"/>
              </a:ext>
            </a:extLst>
          </p:cNvPr>
          <p:cNvSpPr txBox="1"/>
          <p:nvPr/>
        </p:nvSpPr>
        <p:spPr>
          <a:xfrm>
            <a:off x="4944049" y="1257300"/>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7" name="TextBox 6">
            <a:extLst>
              <a:ext uri="{FF2B5EF4-FFF2-40B4-BE49-F238E27FC236}">
                <a16:creationId xmlns:a16="http://schemas.microsoft.com/office/drawing/2014/main" id="{43A83949-4EB6-4DAE-96A9-5AA5075F2974}"/>
              </a:ext>
            </a:extLst>
          </p:cNvPr>
          <p:cNvSpPr txBox="1"/>
          <p:nvPr/>
        </p:nvSpPr>
        <p:spPr>
          <a:xfrm>
            <a:off x="7234715" y="1248482"/>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8" name="TextBox 7">
            <a:extLst>
              <a:ext uri="{FF2B5EF4-FFF2-40B4-BE49-F238E27FC236}">
                <a16:creationId xmlns:a16="http://schemas.microsoft.com/office/drawing/2014/main" id="{925252F7-39B8-4006-9BBB-B3F7F04A80C6}"/>
              </a:ext>
            </a:extLst>
          </p:cNvPr>
          <p:cNvSpPr txBox="1"/>
          <p:nvPr/>
        </p:nvSpPr>
        <p:spPr>
          <a:xfrm>
            <a:off x="3653376" y="3073823"/>
            <a:ext cx="1207294" cy="369332"/>
          </a:xfrm>
          <a:prstGeom prst="rect">
            <a:avLst/>
          </a:prstGeom>
          <a:noFill/>
        </p:spPr>
        <p:txBody>
          <a:bodyPr wrap="square" rtlCol="0">
            <a:spAutoFit/>
          </a:bodyPr>
          <a:lstStyle/>
          <a:p>
            <a:pPr algn="ctr"/>
            <a:r>
              <a:rPr lang="en-AU" dirty="0">
                <a:solidFill>
                  <a:srgbClr val="E6AA00"/>
                </a:solidFill>
              </a:rPr>
              <a:t>injury</a:t>
            </a:r>
          </a:p>
        </p:txBody>
      </p:sp>
      <p:sp>
        <p:nvSpPr>
          <p:cNvPr id="9" name="TextBox 8">
            <a:extLst>
              <a:ext uri="{FF2B5EF4-FFF2-40B4-BE49-F238E27FC236}">
                <a16:creationId xmlns:a16="http://schemas.microsoft.com/office/drawing/2014/main" id="{A9F1B95C-7776-4AF8-A0AD-7CA50D185337}"/>
              </a:ext>
            </a:extLst>
          </p:cNvPr>
          <p:cNvSpPr txBox="1"/>
          <p:nvPr/>
        </p:nvSpPr>
        <p:spPr>
          <a:xfrm>
            <a:off x="4917529" y="3073823"/>
            <a:ext cx="1207294" cy="369332"/>
          </a:xfrm>
          <a:prstGeom prst="rect">
            <a:avLst/>
          </a:prstGeom>
          <a:noFill/>
        </p:spPr>
        <p:txBody>
          <a:bodyPr wrap="square" rtlCol="0">
            <a:spAutoFit/>
          </a:bodyPr>
          <a:lstStyle/>
          <a:p>
            <a:pPr algn="ctr"/>
            <a:r>
              <a:rPr lang="en-AU" dirty="0">
                <a:solidFill>
                  <a:srgbClr val="9AC87A"/>
                </a:solidFill>
              </a:rPr>
              <a:t>body part</a:t>
            </a:r>
          </a:p>
        </p:txBody>
      </p:sp>
      <p:sp>
        <p:nvSpPr>
          <p:cNvPr id="13" name="Text Placeholder 12"/>
          <p:cNvSpPr>
            <a:spLocks noGrp="1"/>
          </p:cNvSpPr>
          <p:nvPr>
            <p:ph type="body" sz="quarter" idx="13"/>
          </p:nvPr>
        </p:nvSpPr>
        <p:spPr/>
        <p:txBody>
          <a:bodyPr/>
          <a:lstStyle/>
          <a:p>
            <a:r>
              <a:rPr lang="en-US" dirty="0"/>
              <a:t>Associate Prof. Wei Liu &amp; Tyler Bikaun, UWA</a:t>
            </a:r>
            <a:endParaRPr lang="en-AU" dirty="0"/>
          </a:p>
        </p:txBody>
      </p:sp>
      <p:sp>
        <p:nvSpPr>
          <p:cNvPr id="14" name="Text Placeholder 1"/>
          <p:cNvSpPr>
            <a:spLocks noGrp="1"/>
          </p:cNvSpPr>
          <p:nvPr>
            <p:ph type="body" sz="quarter" idx="10"/>
          </p:nvPr>
        </p:nvSpPr>
        <p:spPr>
          <a:xfrm>
            <a:off x="1605618" y="195356"/>
            <a:ext cx="6950075" cy="447675"/>
          </a:xfrm>
        </p:spPr>
        <p:txBody>
          <a:bodyPr>
            <a:normAutofit/>
          </a:bodyPr>
          <a:lstStyle/>
          <a:p>
            <a:r>
              <a:rPr lang="en-AU" dirty="0"/>
              <a:t>Annotation Example: Accident Report (NER)</a:t>
            </a:r>
          </a:p>
        </p:txBody>
      </p:sp>
    </p:spTree>
    <p:extLst>
      <p:ext uri="{BB962C8B-B14F-4D97-AF65-F5344CB8AC3E}">
        <p14:creationId xmlns:p14="http://schemas.microsoft.com/office/powerpoint/2010/main" val="2095613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81109" y="1421607"/>
            <a:ext cx="8172450" cy="3135153"/>
          </a:xfrm>
          <a:prstGeom prst="rect">
            <a:avLst/>
          </a:prstGeom>
          <a:noFill/>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highlight>
                  <a:srgbClr val="8EBAE2"/>
                </a:highlight>
              </a:rPr>
              <a:t>walking</a:t>
            </a:r>
            <a:r>
              <a:rPr lang="en-GB" sz="3600" dirty="0"/>
              <a:t> in </a:t>
            </a:r>
            <a:r>
              <a:rPr lang="en-GB" sz="3600" dirty="0">
                <a:highlight>
                  <a:srgbClr val="F14848"/>
                </a:highlight>
              </a:rPr>
              <a:t>car park</a:t>
            </a:r>
            <a:r>
              <a:rPr lang="en-GB" sz="3600" dirty="0"/>
              <a:t> from </a:t>
            </a:r>
            <a:r>
              <a:rPr lang="en-GB" sz="3600" dirty="0">
                <a:highlight>
                  <a:srgbClr val="F14848"/>
                </a:highlight>
              </a:rPr>
              <a:t>office</a:t>
            </a:r>
            <a:r>
              <a:rPr lang="en-GB" sz="3600" dirty="0"/>
              <a:t> to </a:t>
            </a:r>
            <a:r>
              <a:rPr lang="en-GB" sz="3600" dirty="0">
                <a:highlight>
                  <a:srgbClr val="F14848"/>
                </a:highlight>
              </a:rPr>
              <a:t>workshop</a:t>
            </a:r>
            <a:r>
              <a:rPr lang="en-GB" sz="3600" dirty="0"/>
              <a:t> and </a:t>
            </a:r>
            <a:r>
              <a:rPr lang="en-GB" sz="3600" dirty="0">
                <a:highlight>
                  <a:srgbClr val="FFBA01"/>
                </a:highlight>
              </a:rPr>
              <a:t>rolled</a:t>
            </a:r>
            <a:r>
              <a:rPr lang="en-GB" sz="3600" dirty="0"/>
              <a:t> </a:t>
            </a:r>
            <a:r>
              <a:rPr lang="en-GB" sz="3600" dirty="0">
                <a:highlight>
                  <a:srgbClr val="A9D18E"/>
                </a:highlight>
              </a:rPr>
              <a:t>ankle</a:t>
            </a:r>
            <a:endParaRPr lang="en-AU" sz="3600" dirty="0"/>
          </a:p>
        </p:txBody>
      </p:sp>
      <p:sp>
        <p:nvSpPr>
          <p:cNvPr id="3" name="TextBox 2">
            <a:extLst>
              <a:ext uri="{FF2B5EF4-FFF2-40B4-BE49-F238E27FC236}">
                <a16:creationId xmlns:a16="http://schemas.microsoft.com/office/drawing/2014/main" id="{C26820B2-C3BA-4590-8BD3-8FBAAB1E58D9}"/>
              </a:ext>
            </a:extLst>
          </p:cNvPr>
          <p:cNvSpPr txBox="1"/>
          <p:nvPr/>
        </p:nvSpPr>
        <p:spPr>
          <a:xfrm>
            <a:off x="253919" y="2220097"/>
            <a:ext cx="1967009" cy="646331"/>
          </a:xfrm>
          <a:prstGeom prst="rect">
            <a:avLst/>
          </a:prstGeom>
          <a:noFill/>
        </p:spPr>
        <p:txBody>
          <a:bodyPr wrap="square" rtlCol="0">
            <a:spAutoFit/>
          </a:bodyPr>
          <a:lstStyle/>
          <a:p>
            <a:pPr algn="ctr"/>
            <a:r>
              <a:rPr lang="en-AU" dirty="0">
                <a:solidFill>
                  <a:srgbClr val="3083DC"/>
                </a:solidFill>
              </a:rPr>
              <a:t>activity</a:t>
            </a:r>
          </a:p>
          <a:p>
            <a:pPr algn="ctr"/>
            <a:r>
              <a:rPr lang="en-AU" dirty="0">
                <a:solidFill>
                  <a:srgbClr val="3083DC"/>
                </a:solidFill>
              </a:rPr>
              <a:t>activity/walking</a:t>
            </a:r>
          </a:p>
        </p:txBody>
      </p:sp>
      <p:sp>
        <p:nvSpPr>
          <p:cNvPr id="5" name="TextBox 4">
            <a:extLst>
              <a:ext uri="{FF2B5EF4-FFF2-40B4-BE49-F238E27FC236}">
                <a16:creationId xmlns:a16="http://schemas.microsoft.com/office/drawing/2014/main" id="{25A7EE1E-1936-40F1-885E-ABDBD458D02F}"/>
              </a:ext>
            </a:extLst>
          </p:cNvPr>
          <p:cNvSpPr txBox="1"/>
          <p:nvPr/>
        </p:nvSpPr>
        <p:spPr>
          <a:xfrm>
            <a:off x="2220928" y="957263"/>
            <a:ext cx="1967009" cy="646331"/>
          </a:xfrm>
          <a:prstGeom prst="rect">
            <a:avLst/>
          </a:prstGeom>
          <a:noFill/>
        </p:spPr>
        <p:txBody>
          <a:bodyPr wrap="square" rtlCol="0">
            <a:spAutoFit/>
          </a:bodyPr>
          <a:lstStyle/>
          <a:p>
            <a:pPr algn="ctr"/>
            <a:r>
              <a:rPr lang="en-AU" dirty="0">
                <a:solidFill>
                  <a:srgbClr val="F14848"/>
                </a:solidFill>
              </a:rPr>
              <a:t>location</a:t>
            </a:r>
          </a:p>
          <a:p>
            <a:pPr algn="ctr"/>
            <a:r>
              <a:rPr lang="en-AU" dirty="0">
                <a:solidFill>
                  <a:srgbClr val="F14848"/>
                </a:solidFill>
              </a:rPr>
              <a:t>location/car park</a:t>
            </a:r>
          </a:p>
        </p:txBody>
      </p:sp>
      <p:sp>
        <p:nvSpPr>
          <p:cNvPr id="6" name="TextBox 5">
            <a:extLst>
              <a:ext uri="{FF2B5EF4-FFF2-40B4-BE49-F238E27FC236}">
                <a16:creationId xmlns:a16="http://schemas.microsoft.com/office/drawing/2014/main" id="{6C9474B9-6675-422D-871C-E1BC40F952AF}"/>
              </a:ext>
            </a:extLst>
          </p:cNvPr>
          <p:cNvSpPr txBox="1"/>
          <p:nvPr/>
        </p:nvSpPr>
        <p:spPr>
          <a:xfrm>
            <a:off x="4792678" y="957263"/>
            <a:ext cx="1967009" cy="646331"/>
          </a:xfrm>
          <a:prstGeom prst="rect">
            <a:avLst/>
          </a:prstGeom>
          <a:noFill/>
        </p:spPr>
        <p:txBody>
          <a:bodyPr wrap="square" rtlCol="0">
            <a:spAutoFit/>
          </a:bodyPr>
          <a:lstStyle/>
          <a:p>
            <a:pPr algn="ctr"/>
            <a:r>
              <a:rPr lang="en-AU" dirty="0">
                <a:solidFill>
                  <a:srgbClr val="F14848"/>
                </a:solidFill>
              </a:rPr>
              <a:t>location</a:t>
            </a:r>
            <a:br>
              <a:rPr lang="en-AU" dirty="0">
                <a:solidFill>
                  <a:srgbClr val="F14848"/>
                </a:solidFill>
              </a:rPr>
            </a:br>
            <a:r>
              <a:rPr lang="en-AU" dirty="0">
                <a:solidFill>
                  <a:srgbClr val="F14848"/>
                </a:solidFill>
              </a:rPr>
              <a:t>location/office</a:t>
            </a:r>
          </a:p>
        </p:txBody>
      </p:sp>
      <p:sp>
        <p:nvSpPr>
          <p:cNvPr id="7" name="TextBox 6">
            <a:extLst>
              <a:ext uri="{FF2B5EF4-FFF2-40B4-BE49-F238E27FC236}">
                <a16:creationId xmlns:a16="http://schemas.microsoft.com/office/drawing/2014/main" id="{43A83949-4EB6-4DAE-96A9-5AA5075F2974}"/>
              </a:ext>
            </a:extLst>
          </p:cNvPr>
          <p:cNvSpPr txBox="1"/>
          <p:nvPr/>
        </p:nvSpPr>
        <p:spPr>
          <a:xfrm>
            <a:off x="6631729" y="982634"/>
            <a:ext cx="2039763" cy="646331"/>
          </a:xfrm>
          <a:prstGeom prst="rect">
            <a:avLst/>
          </a:prstGeom>
          <a:noFill/>
        </p:spPr>
        <p:txBody>
          <a:bodyPr wrap="square" rtlCol="0">
            <a:spAutoFit/>
          </a:bodyPr>
          <a:lstStyle/>
          <a:p>
            <a:pPr algn="ctr"/>
            <a:r>
              <a:rPr lang="en-AU" dirty="0">
                <a:solidFill>
                  <a:srgbClr val="F14848"/>
                </a:solidFill>
              </a:rPr>
              <a:t>location</a:t>
            </a:r>
          </a:p>
          <a:p>
            <a:pPr algn="ctr"/>
            <a:r>
              <a:rPr lang="en-AU" dirty="0">
                <a:solidFill>
                  <a:srgbClr val="F14848"/>
                </a:solidFill>
              </a:rPr>
              <a:t>location/workshop</a:t>
            </a:r>
          </a:p>
        </p:txBody>
      </p:sp>
      <p:sp>
        <p:nvSpPr>
          <p:cNvPr id="8" name="TextBox 7">
            <a:extLst>
              <a:ext uri="{FF2B5EF4-FFF2-40B4-BE49-F238E27FC236}">
                <a16:creationId xmlns:a16="http://schemas.microsoft.com/office/drawing/2014/main" id="{925252F7-39B8-4006-9BBB-B3F7F04A80C6}"/>
              </a:ext>
            </a:extLst>
          </p:cNvPr>
          <p:cNvSpPr txBox="1"/>
          <p:nvPr/>
        </p:nvSpPr>
        <p:spPr>
          <a:xfrm>
            <a:off x="3651134" y="3073823"/>
            <a:ext cx="1407318" cy="646331"/>
          </a:xfrm>
          <a:prstGeom prst="rect">
            <a:avLst/>
          </a:prstGeom>
          <a:noFill/>
        </p:spPr>
        <p:txBody>
          <a:bodyPr wrap="square" rtlCol="0">
            <a:spAutoFit/>
          </a:bodyPr>
          <a:lstStyle/>
          <a:p>
            <a:pPr algn="ctr"/>
            <a:r>
              <a:rPr lang="en-AU" dirty="0">
                <a:solidFill>
                  <a:srgbClr val="E6AA00"/>
                </a:solidFill>
              </a:rPr>
              <a:t>injury</a:t>
            </a:r>
            <a:br>
              <a:rPr lang="en-AU" dirty="0">
                <a:solidFill>
                  <a:srgbClr val="E6AA00"/>
                </a:solidFill>
              </a:rPr>
            </a:br>
            <a:r>
              <a:rPr lang="en-AU" dirty="0">
                <a:solidFill>
                  <a:srgbClr val="E6AA00"/>
                </a:solidFill>
              </a:rPr>
              <a:t>injury/sprain</a:t>
            </a:r>
          </a:p>
        </p:txBody>
      </p:sp>
      <p:sp>
        <p:nvSpPr>
          <p:cNvPr id="9" name="TextBox 8">
            <a:extLst>
              <a:ext uri="{FF2B5EF4-FFF2-40B4-BE49-F238E27FC236}">
                <a16:creationId xmlns:a16="http://schemas.microsoft.com/office/drawing/2014/main" id="{A9F1B95C-7776-4AF8-A0AD-7CA50D185337}"/>
              </a:ext>
            </a:extLst>
          </p:cNvPr>
          <p:cNvSpPr txBox="1"/>
          <p:nvPr/>
        </p:nvSpPr>
        <p:spPr>
          <a:xfrm>
            <a:off x="5085033" y="3073822"/>
            <a:ext cx="2550609" cy="923330"/>
          </a:xfrm>
          <a:prstGeom prst="rect">
            <a:avLst/>
          </a:prstGeom>
          <a:noFill/>
        </p:spPr>
        <p:txBody>
          <a:bodyPr wrap="square" rtlCol="0">
            <a:spAutoFit/>
          </a:bodyPr>
          <a:lstStyle/>
          <a:p>
            <a:r>
              <a:rPr lang="en-AU" dirty="0">
                <a:solidFill>
                  <a:srgbClr val="9AC87A"/>
                </a:solidFill>
              </a:rPr>
              <a:t>body part</a:t>
            </a:r>
            <a:br>
              <a:rPr lang="en-AU" dirty="0">
                <a:solidFill>
                  <a:srgbClr val="9AC87A"/>
                </a:solidFill>
              </a:rPr>
            </a:br>
            <a:r>
              <a:rPr lang="en-AU" dirty="0">
                <a:solidFill>
                  <a:srgbClr val="9AC87A"/>
                </a:solidFill>
              </a:rPr>
              <a:t>body part/leg</a:t>
            </a:r>
          </a:p>
          <a:p>
            <a:r>
              <a:rPr lang="en-AU" dirty="0">
                <a:solidFill>
                  <a:srgbClr val="9AC87A"/>
                </a:solidFill>
              </a:rPr>
              <a:t>body part/leg/ankle</a:t>
            </a:r>
          </a:p>
        </p:txBody>
      </p:sp>
      <p:sp>
        <p:nvSpPr>
          <p:cNvPr id="13" name="Text Placeholder 12"/>
          <p:cNvSpPr>
            <a:spLocks noGrp="1"/>
          </p:cNvSpPr>
          <p:nvPr>
            <p:ph type="body" sz="quarter" idx="13"/>
          </p:nvPr>
        </p:nvSpPr>
        <p:spPr/>
        <p:txBody>
          <a:bodyPr/>
          <a:lstStyle/>
          <a:p>
            <a:r>
              <a:rPr lang="en-US" dirty="0"/>
              <a:t>Associate Prof. Wei Liu &amp; Tyler Bikaun, UWA</a:t>
            </a:r>
            <a:endParaRPr lang="en-AU" dirty="0"/>
          </a:p>
        </p:txBody>
      </p:sp>
      <p:sp>
        <p:nvSpPr>
          <p:cNvPr id="12" name="Text Placeholder 1"/>
          <p:cNvSpPr>
            <a:spLocks noGrp="1"/>
          </p:cNvSpPr>
          <p:nvPr>
            <p:ph type="body" sz="quarter" idx="10"/>
          </p:nvPr>
        </p:nvSpPr>
        <p:spPr>
          <a:xfrm>
            <a:off x="1605618" y="195356"/>
            <a:ext cx="6950075" cy="447675"/>
          </a:xfrm>
        </p:spPr>
        <p:txBody>
          <a:bodyPr>
            <a:normAutofit/>
          </a:bodyPr>
          <a:lstStyle/>
          <a:p>
            <a:r>
              <a:rPr lang="en-AU" dirty="0"/>
              <a:t>Annotation Example: Accident Report (ET)</a:t>
            </a:r>
          </a:p>
        </p:txBody>
      </p:sp>
    </p:spTree>
    <p:extLst>
      <p:ext uri="{BB962C8B-B14F-4D97-AF65-F5344CB8AC3E}">
        <p14:creationId xmlns:p14="http://schemas.microsoft.com/office/powerpoint/2010/main" val="199992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Fundamentals of Natural Language Annotation</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pic>
        <p:nvPicPr>
          <p:cNvPr id="8" name="Picture 7"/>
          <p:cNvPicPr>
            <a:picLocks noChangeAspect="1"/>
          </p:cNvPicPr>
          <p:nvPr/>
        </p:nvPicPr>
        <p:blipFill>
          <a:blip r:embed="rId3"/>
          <a:stretch>
            <a:fillRect/>
          </a:stretch>
        </p:blipFill>
        <p:spPr>
          <a:xfrm>
            <a:off x="5463540" y="1648774"/>
            <a:ext cx="3092153" cy="3135271"/>
          </a:xfrm>
          <a:prstGeom prst="rect">
            <a:avLst/>
          </a:prstGeom>
          <a:ln w="12700">
            <a:solidFill>
              <a:schemeClr val="bg1">
                <a:lumMod val="85000"/>
              </a:schemeClr>
            </a:solidFill>
          </a:ln>
        </p:spPr>
      </p:pic>
      <p:sp>
        <p:nvSpPr>
          <p:cNvPr id="10" name="Text Placeholder 3"/>
          <p:cNvSpPr>
            <a:spLocks noGrp="1"/>
          </p:cNvSpPr>
          <p:nvPr>
            <p:ph type="body" sz="quarter" idx="12"/>
          </p:nvPr>
        </p:nvSpPr>
        <p:spPr>
          <a:xfrm>
            <a:off x="463176" y="1414124"/>
            <a:ext cx="6950075" cy="339861"/>
          </a:xfrm>
        </p:spPr>
        <p:txBody>
          <a:bodyPr/>
          <a:lstStyle/>
          <a:p>
            <a:r>
              <a:rPr lang="en-AU" dirty="0"/>
              <a:t>After Development - The Annotation Cycle</a:t>
            </a:r>
            <a:endParaRPr lang="en-AU" u="sng" dirty="0"/>
          </a:p>
        </p:txBody>
      </p:sp>
      <p:sp>
        <p:nvSpPr>
          <p:cNvPr id="11" name="Text Placeholder 1"/>
          <p:cNvSpPr txBox="1">
            <a:spLocks/>
          </p:cNvSpPr>
          <p:nvPr/>
        </p:nvSpPr>
        <p:spPr>
          <a:xfrm>
            <a:off x="463176" y="1739094"/>
            <a:ext cx="4771764"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600" b="1" dirty="0">
                <a:solidFill>
                  <a:schemeClr val="accent2"/>
                </a:solidFill>
              </a:rPr>
              <a:t>Specification</a:t>
            </a:r>
            <a:r>
              <a:rPr lang="en-AU" sz="1600" dirty="0"/>
              <a:t>: model of phenomena for a specific task</a:t>
            </a:r>
          </a:p>
          <a:p>
            <a:pPr>
              <a:buClr>
                <a:schemeClr val="accent2"/>
              </a:buClr>
            </a:pPr>
            <a:r>
              <a:rPr lang="en-AU" sz="1600" b="1" dirty="0">
                <a:solidFill>
                  <a:schemeClr val="accent2"/>
                </a:solidFill>
              </a:rPr>
              <a:t>Guidelines</a:t>
            </a:r>
            <a:r>
              <a:rPr lang="en-AU" sz="1600" dirty="0"/>
              <a:t>: helps annotators reliably label or tag the corpus </a:t>
            </a:r>
          </a:p>
          <a:p>
            <a:pPr>
              <a:buClr>
                <a:schemeClr val="accent2"/>
              </a:buClr>
            </a:pPr>
            <a:r>
              <a:rPr lang="en-AU" sz="1600" b="1" dirty="0">
                <a:solidFill>
                  <a:schemeClr val="accent2"/>
                </a:solidFill>
              </a:rPr>
              <a:t>Annotators</a:t>
            </a:r>
            <a:r>
              <a:rPr lang="en-AU" sz="1600" dirty="0"/>
              <a:t>: recruited or crowd sourced humans</a:t>
            </a:r>
          </a:p>
          <a:p>
            <a:pPr>
              <a:buClr>
                <a:schemeClr val="accent2"/>
              </a:buClr>
            </a:pPr>
            <a:r>
              <a:rPr lang="en-AU" sz="1600" b="1" dirty="0">
                <a:solidFill>
                  <a:schemeClr val="accent2"/>
                </a:solidFill>
              </a:rPr>
              <a:t>Evaluation</a:t>
            </a:r>
            <a:r>
              <a:rPr lang="en-AU" sz="1600" dirty="0"/>
              <a:t>: inter-annotator agreement</a:t>
            </a:r>
          </a:p>
          <a:p>
            <a:pPr>
              <a:buClr>
                <a:schemeClr val="accent2"/>
              </a:buClr>
            </a:pPr>
            <a:r>
              <a:rPr lang="en-AU" sz="1600" b="1" dirty="0">
                <a:solidFill>
                  <a:schemeClr val="accent2"/>
                </a:solidFill>
              </a:rPr>
              <a:t>Adjudication</a:t>
            </a:r>
            <a:r>
              <a:rPr lang="en-AU" sz="1600" dirty="0"/>
              <a:t>: creating a </a:t>
            </a:r>
            <a:r>
              <a:rPr lang="en-AU" sz="1600" u="sng" dirty="0"/>
              <a:t>gold-standard</a:t>
            </a:r>
            <a:r>
              <a:rPr lang="en-AU" sz="1600" dirty="0"/>
              <a:t> annotated corpus</a:t>
            </a:r>
          </a:p>
          <a:p>
            <a:pPr>
              <a:buClr>
                <a:schemeClr val="accent2"/>
              </a:buClr>
            </a:pPr>
            <a:r>
              <a:rPr lang="en-AU" sz="1600" b="1" dirty="0">
                <a:solidFill>
                  <a:schemeClr val="accent2"/>
                </a:solidFill>
              </a:rPr>
              <a:t>Machine Learning</a:t>
            </a:r>
            <a:r>
              <a:rPr lang="en-AU" sz="1600" dirty="0"/>
              <a:t>: using annotations for supervised learning</a:t>
            </a:r>
          </a:p>
        </p:txBody>
      </p:sp>
    </p:spTree>
    <p:extLst>
      <p:ext uri="{BB962C8B-B14F-4D97-AF65-F5344CB8AC3E}">
        <p14:creationId xmlns:p14="http://schemas.microsoft.com/office/powerpoint/2010/main" val="1117829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vert="horz" lIns="91440" tIns="45720" rIns="91440" bIns="45720" rtlCol="0" anchor="t">
            <a:noAutofit/>
          </a:bodyPr>
          <a:lstStyle/>
          <a:p>
            <a:r>
              <a:rPr lang="en-US" dirty="0"/>
              <a:t>12.4 Unsupervised Learning</a:t>
            </a:r>
            <a:br>
              <a:rPr lang="en-US" dirty="0"/>
            </a:br>
            <a:r>
              <a:rPr lang="en-US" b="0" dirty="0"/>
              <a:t>Learning without example</a:t>
            </a:r>
          </a:p>
        </p:txBody>
      </p:sp>
    </p:spTree>
    <p:extLst>
      <p:ext uri="{BB962C8B-B14F-4D97-AF65-F5344CB8AC3E}">
        <p14:creationId xmlns:p14="http://schemas.microsoft.com/office/powerpoint/2010/main" val="36694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50694"/>
            <a:ext cx="4419975" cy="3244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a:t>Suppose you have the following set of sentences:</a:t>
            </a:r>
          </a:p>
          <a:p>
            <a:pPr marL="0" indent="0">
              <a:buNone/>
            </a:pPr>
            <a:endParaRPr lang="en-AU" dirty="0"/>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a:t>.</a:t>
            </a:r>
          </a:p>
          <a:p>
            <a:endParaRPr lang="en-US" dirty="0"/>
          </a:p>
          <a:p>
            <a:pPr marL="0" indent="0">
              <a:buNone/>
            </a:pPr>
            <a:r>
              <a:rPr lang="en-AU" b="1" dirty="0"/>
              <a:t>Latent </a:t>
            </a:r>
            <a:r>
              <a:rPr lang="en-AU" b="1" dirty="0" err="1"/>
              <a:t>Dirichlet</a:t>
            </a:r>
            <a:r>
              <a:rPr lang="en-AU" b="1" dirty="0"/>
              <a:t> allocation</a:t>
            </a:r>
            <a:r>
              <a:rPr lang="en-AU" dirty="0"/>
              <a:t> (LDA) is an unsupervised topic modelling algorithm that automatically discovers topics that these documents contain.</a:t>
            </a:r>
          </a:p>
          <a:p>
            <a:pPr>
              <a:buFont typeface="Arial" panose="020B0604020202020204" pitchFamily="34" charset="0"/>
              <a:buChar char="•"/>
            </a:pPr>
            <a:r>
              <a:rPr lang="en-AU" b="1" dirty="0"/>
              <a:t>bold</a:t>
            </a:r>
            <a:r>
              <a:rPr lang="en-AU" dirty="0"/>
              <a:t> words under the </a:t>
            </a:r>
            <a:r>
              <a:rPr lang="en-AU" b="1" dirty="0"/>
              <a:t>Topic F</a:t>
            </a:r>
            <a:r>
              <a:rPr lang="en-AU" dirty="0"/>
              <a:t>, which we might label as “</a:t>
            </a:r>
            <a:r>
              <a:rPr lang="en-AU" b="1" dirty="0"/>
              <a:t>food</a:t>
            </a:r>
            <a:r>
              <a:rPr lang="en-AU" dirty="0"/>
              <a:t>“</a:t>
            </a:r>
          </a:p>
          <a:p>
            <a:pPr>
              <a:buFont typeface="Arial" panose="020B0604020202020204" pitchFamily="34" charset="0"/>
              <a:buChar char="•"/>
            </a:pPr>
            <a:r>
              <a:rPr lang="en-AU" i="1" dirty="0"/>
              <a:t>italics</a:t>
            </a:r>
            <a:r>
              <a:rPr lang="en-AU" dirty="0"/>
              <a:t> words might be classified under a separate </a:t>
            </a:r>
            <a:r>
              <a:rPr lang="en-AU" i="1" dirty="0"/>
              <a:t>Topic P</a:t>
            </a:r>
            <a:r>
              <a:rPr lang="en-AU" dirty="0"/>
              <a:t>, which we might label as “</a:t>
            </a:r>
            <a:r>
              <a:rPr lang="en-AU" i="1" dirty="0"/>
              <a:t>pets</a:t>
            </a:r>
            <a:r>
              <a:rPr lang="en-AU" dirty="0"/>
              <a:t>“</a:t>
            </a:r>
            <a:endParaRPr lang="en-US" dirty="0"/>
          </a:p>
        </p:txBody>
      </p:sp>
      <p:sp>
        <p:nvSpPr>
          <p:cNvPr id="6" name="Rectangle 5"/>
          <p:cNvSpPr/>
          <p:nvPr/>
        </p:nvSpPr>
        <p:spPr>
          <a:xfrm>
            <a:off x="3827218" y="4745997"/>
            <a:ext cx="5164382" cy="261610"/>
          </a:xfrm>
          <a:prstGeom prst="rect">
            <a:avLst/>
          </a:prstGeom>
        </p:spPr>
        <p:txBody>
          <a:bodyPr wrap="square">
            <a:spAutoFit/>
          </a:bodyPr>
          <a:lstStyle/>
          <a:p>
            <a:r>
              <a:rPr lang="en-AU" sz="1100" dirty="0">
                <a:hlinkClick r:id="rId2"/>
              </a:rPr>
              <a:t>https://www.quora.com/What-is-the-best-way-to-explain-topic-modeling-to-a-layman</a:t>
            </a:r>
            <a:r>
              <a:rPr lang="en-AU" sz="1100" dirty="0"/>
              <a:t> </a:t>
            </a:r>
          </a:p>
        </p:txBody>
      </p:sp>
      <p:sp>
        <p:nvSpPr>
          <p:cNvPr id="13"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2052" name="Picture 4" descr="Fast and Scalable Algorithms for Topic Modeling | Center for Big Dat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933" y="1760220"/>
            <a:ext cx="3736727" cy="2070746"/>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6456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7423525" cy="30149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r>
              <a:rPr lang="en-AU" dirty="0"/>
              <a:t>LDA defines each topic as a </a:t>
            </a:r>
            <a:r>
              <a:rPr lang="en-AU" u="sng" dirty="0"/>
              <a:t>bag-of-words</a:t>
            </a:r>
            <a:r>
              <a:rPr lang="en-AU" dirty="0"/>
              <a:t> (bow), and you have to label the topics as you deem fit.</a:t>
            </a:r>
          </a:p>
          <a:p>
            <a:pPr marL="0" indent="0">
              <a:lnSpc>
                <a:spcPct val="150000"/>
              </a:lnSpc>
              <a:buNone/>
            </a:pPr>
            <a:endParaRPr lang="en-US" sz="1000" dirty="0"/>
          </a:p>
          <a:p>
            <a:pPr marL="457200" indent="-457200">
              <a:lnSpc>
                <a:spcPct val="150000"/>
              </a:lnSpc>
              <a:buFont typeface="+mj-lt"/>
              <a:buAutoNum type="arabicPeriod"/>
            </a:pPr>
            <a:r>
              <a:rPr lang="en-AU" dirty="0"/>
              <a:t>We can infer the content spread of each sentence by a </a:t>
            </a:r>
            <a:r>
              <a:rPr lang="en-AU" u="sng" dirty="0"/>
              <a:t>word count</a:t>
            </a:r>
            <a:endParaRPr lang="en-AU" dirty="0"/>
          </a:p>
          <a:p>
            <a:pPr marL="857250" lvl="1" indent="-457200">
              <a:lnSpc>
                <a:spcPct val="150000"/>
              </a:lnSpc>
              <a:buFont typeface="Arial" panose="020B0604020202020204" pitchFamily="34" charset="0"/>
              <a:buChar char="•"/>
            </a:pPr>
            <a:r>
              <a:rPr lang="en-AU" sz="1200" b="1" dirty="0"/>
              <a:t>Sentence 1</a:t>
            </a:r>
            <a:r>
              <a:rPr lang="en-AU" sz="1200" dirty="0"/>
              <a:t> (I </a:t>
            </a:r>
            <a:r>
              <a:rPr lang="en-AU" sz="1200" b="1" dirty="0"/>
              <a:t>eat fish</a:t>
            </a:r>
            <a:r>
              <a:rPr lang="en-AU" sz="1200" dirty="0"/>
              <a:t> and </a:t>
            </a:r>
            <a:r>
              <a:rPr lang="en-AU" sz="1200" b="1" dirty="0"/>
              <a:t>vegetables</a:t>
            </a:r>
            <a:r>
              <a:rPr lang="en-AU" sz="1200" dirty="0"/>
              <a:t>): 100% Topic F</a:t>
            </a:r>
          </a:p>
          <a:p>
            <a:pPr marL="857250" lvl="1" indent="-457200">
              <a:lnSpc>
                <a:spcPct val="150000"/>
              </a:lnSpc>
              <a:buFont typeface="Arial" panose="020B0604020202020204" pitchFamily="34" charset="0"/>
              <a:buChar char="•"/>
            </a:pPr>
            <a:r>
              <a:rPr lang="en-AU" sz="1200" b="1" dirty="0"/>
              <a:t>Sentence 2</a:t>
            </a:r>
            <a:r>
              <a:rPr lang="en-AU" sz="1200" dirty="0"/>
              <a:t> (</a:t>
            </a:r>
            <a:r>
              <a:rPr lang="en-AU" sz="1200" i="1" dirty="0"/>
              <a:t>Fish </a:t>
            </a:r>
            <a:r>
              <a:rPr lang="en-AU" sz="1200" dirty="0"/>
              <a:t>are </a:t>
            </a:r>
            <a:r>
              <a:rPr lang="en-AU" sz="1200" i="1" dirty="0"/>
              <a:t>pets</a:t>
            </a:r>
            <a:r>
              <a:rPr lang="en-AU" sz="1200" dirty="0"/>
              <a:t>): 100% Topic P</a:t>
            </a:r>
          </a:p>
          <a:p>
            <a:pPr marL="857250" lvl="1" indent="-457200">
              <a:lnSpc>
                <a:spcPct val="150000"/>
              </a:lnSpc>
              <a:buFont typeface="Arial" panose="020B0604020202020204" pitchFamily="34" charset="0"/>
              <a:buChar char="•"/>
            </a:pPr>
            <a:r>
              <a:rPr lang="en-AU" sz="1200" b="1" dirty="0"/>
              <a:t>Sentence 3</a:t>
            </a:r>
            <a:r>
              <a:rPr lang="en-AU" sz="1200" dirty="0"/>
              <a:t> (My </a:t>
            </a:r>
            <a:r>
              <a:rPr lang="en-AU" sz="1200" i="1" dirty="0"/>
              <a:t>kitten </a:t>
            </a:r>
            <a:r>
              <a:rPr lang="en-AU" sz="1200" b="1" dirty="0"/>
              <a:t>eats fish</a:t>
            </a:r>
            <a:r>
              <a:rPr lang="en-AU" sz="1200" dirty="0"/>
              <a:t>): 33% Topic P and 67% Topic F</a:t>
            </a:r>
          </a:p>
          <a:p>
            <a:pPr marL="457200" indent="-457200">
              <a:lnSpc>
                <a:spcPct val="150000"/>
              </a:lnSpc>
              <a:buFont typeface="+mj-lt"/>
              <a:buAutoNum type="arabicPeriod"/>
            </a:pPr>
            <a:r>
              <a:rPr lang="en-AU" dirty="0"/>
              <a:t>We can derive the proportions that each word constitutes in given topics. For example, Topic F might comprise words in the following proportions: 40% eat, 40% fish, 20% vegetables, …</a:t>
            </a:r>
          </a:p>
        </p:txBody>
      </p:sp>
    </p:spTree>
    <p:extLst>
      <p:ext uri="{BB962C8B-B14F-4D97-AF65-F5344CB8AC3E}">
        <p14:creationId xmlns:p14="http://schemas.microsoft.com/office/powerpoint/2010/main" val="63973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404678"/>
            <a:ext cx="7990918" cy="29006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Three Steps</a:t>
            </a:r>
          </a:p>
          <a:p>
            <a:pPr marL="0" indent="0">
              <a:buNone/>
            </a:pPr>
            <a:endParaRPr lang="en-AU" dirty="0"/>
          </a:p>
          <a:p>
            <a:pPr marL="0" indent="0">
              <a:buNone/>
            </a:pPr>
            <a:r>
              <a:rPr lang="en-AU" dirty="0"/>
              <a:t>LDA defines each topic as a </a:t>
            </a:r>
            <a:r>
              <a:rPr lang="en-AU" u="sng" dirty="0"/>
              <a:t>bag-of-words</a:t>
            </a:r>
            <a:r>
              <a:rPr lang="en-AU" dirty="0"/>
              <a:t> (bow), and you have to label the topics as you deem fit.</a:t>
            </a:r>
          </a:p>
          <a:p>
            <a:pPr marL="0" indent="0">
              <a:buNone/>
            </a:pPr>
            <a:endParaRPr lang="en-AU" sz="1000" dirty="0"/>
          </a:p>
          <a:p>
            <a:pPr marL="457200" indent="-457200">
              <a:buFont typeface="+mj-lt"/>
              <a:buAutoNum type="arabicPeriod"/>
            </a:pPr>
            <a:r>
              <a:rPr lang="en-US" dirty="0"/>
              <a:t>Specify how many latent topics are there</a:t>
            </a:r>
          </a:p>
          <a:p>
            <a:pPr marL="457200" indent="-457200">
              <a:buFont typeface="+mj-lt"/>
              <a:buAutoNum type="arabicPeriod"/>
            </a:pPr>
            <a:r>
              <a:rPr lang="en-US" dirty="0"/>
              <a:t>For each word, assign a temporary topic, according to a </a:t>
            </a:r>
            <a:r>
              <a:rPr lang="en-US" dirty="0" err="1"/>
              <a:t>Dirichlet</a:t>
            </a:r>
            <a:r>
              <a:rPr lang="en-US" dirty="0"/>
              <a:t> distribution, e.g. kitten -&gt; F</a:t>
            </a:r>
          </a:p>
          <a:p>
            <a:pPr marL="1066785" lvl="1" indent="-457200">
              <a:buFont typeface="Arial" panose="020B0604020202020204" pitchFamily="34" charset="0"/>
              <a:buChar char="•"/>
            </a:pPr>
            <a:r>
              <a:rPr lang="en-AU" sz="1400" dirty="0"/>
              <a:t>If a word appears twice, each word may be assigned to different topics. </a:t>
            </a:r>
          </a:p>
          <a:p>
            <a:pPr marL="1066785" lvl="1" indent="-457200">
              <a:buFont typeface="Arial" panose="020B0604020202020204" pitchFamily="34" charset="0"/>
              <a:buChar char="•"/>
            </a:pPr>
            <a:r>
              <a:rPr lang="en-AU" sz="1400" dirty="0"/>
              <a:t>Function words (e.g. “the”, “and”, “my”) are removed and not assigned to any topics.</a:t>
            </a:r>
            <a:r>
              <a:rPr lang="en-US" sz="1400" dirty="0"/>
              <a:t> </a:t>
            </a:r>
          </a:p>
          <a:p>
            <a:pPr marL="457200" indent="-457200">
              <a:buFont typeface="+mj-lt"/>
              <a:buAutoNum type="arabicPeriod"/>
            </a:pPr>
            <a:r>
              <a:rPr lang="en-AU" dirty="0"/>
              <a:t>Topic assignment is updated based on two criteria: </a:t>
            </a:r>
          </a:p>
          <a:p>
            <a:pPr marL="1066785" lvl="1" indent="-457200">
              <a:buFont typeface="Arial" panose="020B0604020202020204" pitchFamily="34" charset="0"/>
              <a:buChar char="•"/>
            </a:pPr>
            <a:r>
              <a:rPr lang="en-AU" sz="1400" dirty="0"/>
              <a:t>How prevalent is that word across topics?</a:t>
            </a:r>
          </a:p>
          <a:p>
            <a:pPr marL="1066785" lvl="1" indent="-457200">
              <a:buFont typeface="Arial" panose="020B0604020202020204" pitchFamily="34" charset="0"/>
              <a:buChar char="•"/>
            </a:pPr>
            <a:r>
              <a:rPr lang="en-AU" sz="1400" dirty="0"/>
              <a:t>How prevalent are topics in the document?</a:t>
            </a:r>
            <a:endParaRPr lang="en-US" sz="1400" dirty="0"/>
          </a:p>
        </p:txBody>
      </p:sp>
    </p:spTree>
    <p:extLst>
      <p:ext uri="{BB962C8B-B14F-4D97-AF65-F5344CB8AC3E}">
        <p14:creationId xmlns:p14="http://schemas.microsoft.com/office/powerpoint/2010/main" val="3371093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37324"/>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Repeated refinement</a:t>
            </a:r>
          </a:p>
          <a:p>
            <a:pPr marL="0" indent="0">
              <a:buNone/>
            </a:pPr>
            <a:endParaRPr lang="en-AU" dirty="0"/>
          </a:p>
          <a:p>
            <a:r>
              <a:rPr lang="en-AU" dirty="0"/>
              <a:t>The process of checking topic assignment is repeated for each word in every document, cycling through the entire collection of documents multiple times. </a:t>
            </a:r>
          </a:p>
          <a:p>
            <a:r>
              <a:rPr lang="en-AU" dirty="0"/>
              <a:t>This iterative updating is the key feature of LDA that generates a final solution with coherent topics.</a:t>
            </a:r>
          </a:p>
        </p:txBody>
      </p:sp>
      <p:pic>
        <p:nvPicPr>
          <p:cNvPr id="6" name="Picture 2" descr="https://qph.fs.quoracdn.net/main-qimg-a9c1f89a1362ea30a6c5ea411991798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53751" y="2781755"/>
            <a:ext cx="2610449" cy="946289"/>
          </a:xfrm>
          <a:prstGeom prst="rect">
            <a:avLst/>
          </a:prstGeom>
          <a:noFill/>
          <a:ln w="12700">
            <a:solidFill>
              <a:schemeClr val="bg1">
                <a:lumMod val="85000"/>
              </a:schemeClr>
            </a:solidFill>
          </a:ln>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84301" y="2781755"/>
            <a:ext cx="2592573" cy="946289"/>
          </a:xfrm>
          <a:prstGeom prst="rect">
            <a:avLst/>
          </a:prstGeom>
          <a:ln w="12700">
            <a:solidFill>
              <a:schemeClr val="bg1">
                <a:lumMod val="85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84301" y="3882032"/>
            <a:ext cx="2628452" cy="952814"/>
          </a:xfrm>
          <a:prstGeom prst="rect">
            <a:avLst/>
          </a:prstGeom>
          <a:ln w="12700">
            <a:solidFill>
              <a:schemeClr val="bg1">
                <a:lumMod val="85000"/>
              </a:schemeClr>
            </a:solidFill>
          </a:ln>
        </p:spPr>
      </p:pic>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53751" y="3882032"/>
            <a:ext cx="2610449" cy="952814"/>
          </a:xfrm>
          <a:prstGeom prst="rect">
            <a:avLst/>
          </a:prstGeom>
          <a:ln w="12700">
            <a:solidFill>
              <a:schemeClr val="bg1">
                <a:lumMod val="85000"/>
              </a:schemeClr>
            </a:solidFill>
          </a:ln>
        </p:spPr>
      </p:pic>
    </p:spTree>
    <p:extLst>
      <p:ext uri="{BB962C8B-B14F-4D97-AF65-F5344CB8AC3E}">
        <p14:creationId xmlns:p14="http://schemas.microsoft.com/office/powerpoint/2010/main" val="749836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493693"/>
            <a:ext cx="7370254" cy="2157461"/>
          </a:xfrm>
        </p:spPr>
        <p:txBody>
          <a:bodyPr vert="horz" lIns="91440" tIns="45720" rIns="91440" bIns="45720" rtlCol="0" anchor="t">
            <a:noAutofit/>
          </a:bodyPr>
          <a:lstStyle/>
          <a:p>
            <a:r>
              <a:rPr lang="en-US" dirty="0"/>
              <a:t>12.0 Overview</a:t>
            </a:r>
          </a:p>
          <a:p>
            <a:r>
              <a:rPr lang="en-US" sz="3600" b="0" dirty="0"/>
              <a:t>What can we get out of natural language texts</a:t>
            </a:r>
            <a:endParaRPr lang="en-US" sz="3600" b="0" dirty="0">
              <a:cs typeface="Calibri"/>
            </a:endParaRPr>
          </a:p>
        </p:txBody>
      </p:sp>
    </p:spTree>
    <p:extLst>
      <p:ext uri="{BB962C8B-B14F-4D97-AF65-F5344CB8AC3E}">
        <p14:creationId xmlns:p14="http://schemas.microsoft.com/office/powerpoint/2010/main" val="2394075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Unsupervised Learning</a:t>
            </a:r>
          </a:p>
        </p:txBody>
      </p:sp>
      <p:sp>
        <p:nvSpPr>
          <p:cNvPr id="6" name="Text Placeholder 3"/>
          <p:cNvSpPr>
            <a:spLocks noGrp="1"/>
          </p:cNvSpPr>
          <p:nvPr>
            <p:ph type="body" sz="quarter" idx="12"/>
          </p:nvPr>
        </p:nvSpPr>
        <p:spPr>
          <a:xfrm>
            <a:off x="463176" y="1414124"/>
            <a:ext cx="6950075" cy="216647"/>
          </a:xfrm>
        </p:spPr>
        <p:txBody>
          <a:bodyPr/>
          <a:lstStyle/>
          <a:p>
            <a:r>
              <a:rPr lang="en-AU" dirty="0"/>
              <a:t>Agenda (Hands-on Session) – Topic Modelling using Latent </a:t>
            </a:r>
            <a:r>
              <a:rPr lang="en-AU" dirty="0" err="1"/>
              <a:t>Dirichlet</a:t>
            </a:r>
            <a:r>
              <a:rPr lang="en-AU" dirty="0"/>
              <a:t> Allocation (LDA)</a:t>
            </a:r>
          </a:p>
          <a:p>
            <a:r>
              <a:rPr lang="en-AU" dirty="0"/>
              <a:t> </a:t>
            </a:r>
          </a:p>
        </p:txBody>
      </p:sp>
      <p:sp>
        <p:nvSpPr>
          <p:cNvPr id="14" name="Text Placeholder 1"/>
          <p:cNvSpPr txBox="1">
            <a:spLocks/>
          </p:cNvSpPr>
          <p:nvPr/>
        </p:nvSpPr>
        <p:spPr>
          <a:xfrm>
            <a:off x="463176" y="1739094"/>
            <a:ext cx="8092517"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1" indent="-514350">
              <a:lnSpc>
                <a:spcPct val="150000"/>
              </a:lnSpc>
              <a:buClr>
                <a:schemeClr val="accent2"/>
              </a:buClr>
              <a:buFont typeface="Arial" panose="020B0604020202020204" pitchFamily="34" charset="0"/>
              <a:buChar char="•"/>
            </a:pPr>
            <a:endParaRPr lang="en-AU" sz="1600" dirty="0"/>
          </a:p>
          <a:p>
            <a:pPr marL="914400" lvl="1" indent="-514350">
              <a:lnSpc>
                <a:spcPct val="150000"/>
              </a:lnSpc>
              <a:buClr>
                <a:schemeClr val="accent2"/>
              </a:buClr>
              <a:buFont typeface="Arial" panose="020B0604020202020204" pitchFamily="34" charset="0"/>
              <a:buChar char="•"/>
            </a:pPr>
            <a:r>
              <a:rPr lang="en-AU" sz="1600" dirty="0"/>
              <a:t>Corpus pre-processing including lemmatization</a:t>
            </a:r>
          </a:p>
          <a:p>
            <a:pPr marL="914400" lvl="1" indent="-514350">
              <a:lnSpc>
                <a:spcPct val="150000"/>
              </a:lnSpc>
              <a:buClr>
                <a:schemeClr val="accent2"/>
              </a:buClr>
              <a:buFont typeface="Arial" panose="020B0604020202020204" pitchFamily="34" charset="0"/>
              <a:buChar char="•"/>
            </a:pPr>
            <a:r>
              <a:rPr lang="en-AU" sz="1600" dirty="0"/>
              <a:t>Training LDA model from scratch</a:t>
            </a:r>
          </a:p>
          <a:p>
            <a:pPr marL="914400" lvl="1" indent="-514350">
              <a:lnSpc>
                <a:spcPct val="150000"/>
              </a:lnSpc>
              <a:buClr>
                <a:schemeClr val="accent2"/>
              </a:buClr>
              <a:buFont typeface="Arial" panose="020B0604020202020204" pitchFamily="34" charset="0"/>
              <a:buChar char="•"/>
            </a:pPr>
            <a:r>
              <a:rPr lang="en-AU" sz="1600" dirty="0"/>
              <a:t>Interactive visualisation of LDA model</a:t>
            </a:r>
          </a:p>
          <a:p>
            <a:pPr marL="914400" lvl="1" indent="-514350">
              <a:lnSpc>
                <a:spcPct val="150000"/>
              </a:lnSpc>
              <a:buClr>
                <a:schemeClr val="accent2"/>
              </a:buClr>
              <a:buFont typeface="Arial" panose="020B0604020202020204" pitchFamily="34" charset="0"/>
              <a:buChar char="•"/>
            </a:pPr>
            <a:r>
              <a:rPr lang="en-AU" sz="1600" dirty="0"/>
              <a:t>Exploration of LDA features</a:t>
            </a:r>
            <a:endParaRPr lang="en-AU" sz="1200" dirty="0"/>
          </a:p>
        </p:txBody>
      </p:sp>
      <p:sp>
        <p:nvSpPr>
          <p:cNvPr id="15"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 12.3 – Topic Modelling using LDA</a:t>
            </a:r>
            <a:endParaRPr lang="en-AU" sz="1000" dirty="0">
              <a:solidFill>
                <a:schemeClr val="bg1">
                  <a:lumMod val="50000"/>
                </a:schemeClr>
              </a:solidFill>
            </a:endParaRPr>
          </a:p>
        </p:txBody>
      </p:sp>
    </p:spTree>
    <p:extLst>
      <p:ext uri="{BB962C8B-B14F-4D97-AF65-F5344CB8AC3E}">
        <p14:creationId xmlns:p14="http://schemas.microsoft.com/office/powerpoint/2010/main" val="9059476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367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9177" y="1974384"/>
            <a:ext cx="6185647" cy="1194733"/>
          </a:xfrm>
        </p:spPr>
        <p:txBody>
          <a:bodyPr/>
          <a:lstStyle/>
          <a:p>
            <a:pPr algn="ctr"/>
            <a:r>
              <a:rPr lang="en-AU" dirty="0"/>
              <a:t>Additional Content</a:t>
            </a:r>
          </a:p>
        </p:txBody>
      </p:sp>
    </p:spTree>
    <p:extLst>
      <p:ext uri="{BB962C8B-B14F-4D97-AF65-F5344CB8AC3E}">
        <p14:creationId xmlns:p14="http://schemas.microsoft.com/office/powerpoint/2010/main" val="4108846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NLP Pipelines – Ontology Learning from Text</a:t>
            </a:r>
          </a:p>
        </p:txBody>
      </p:sp>
      <p:sp>
        <p:nvSpPr>
          <p:cNvPr id="5" name="Text Placeholder 4"/>
          <p:cNvSpPr>
            <a:spLocks noGrp="1"/>
          </p:cNvSpPr>
          <p:nvPr>
            <p:ph type="body" sz="quarter" idx="13"/>
          </p:nvPr>
        </p:nvSpPr>
        <p:spPr/>
        <p:txBody>
          <a:bodyPr/>
          <a:lstStyle/>
          <a:p>
            <a:r>
              <a:rPr lang="en-US" dirty="0"/>
              <a:t>Associate Prof. Wei Liu, UWA</a:t>
            </a:r>
          </a:p>
        </p:txBody>
      </p:sp>
      <p:graphicFrame>
        <p:nvGraphicFramePr>
          <p:cNvPr id="8" name="Content Placeholder 4"/>
          <p:cNvGraphicFramePr>
            <a:graphicFrameLocks/>
          </p:cNvGraphicFramePr>
          <p:nvPr/>
        </p:nvGraphicFramePr>
        <p:xfrm>
          <a:off x="4612357" y="1414124"/>
          <a:ext cx="4174950" cy="3088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p:cNvSpPr>
            <a:spLocks noGrp="1"/>
          </p:cNvSpPr>
          <p:nvPr>
            <p:ph type="body" sz="quarter" idx="11"/>
          </p:nvPr>
        </p:nvSpPr>
        <p:spPr>
          <a:xfrm>
            <a:off x="463176" y="1489518"/>
            <a:ext cx="6950075" cy="2763335"/>
          </a:xfrm>
        </p:spPr>
        <p:txBody>
          <a:bodyPr>
            <a:normAutofit fontScale="47500" lnSpcReduction="20000"/>
          </a:bodyPr>
          <a:lstStyle/>
          <a:p>
            <a:r>
              <a:rPr lang="en-AU" sz="2900" b="1" dirty="0">
                <a:solidFill>
                  <a:srgbClr val="000000"/>
                </a:solidFill>
              </a:rPr>
              <a:t>Graphs in knowledge representation</a:t>
            </a:r>
          </a:p>
          <a:p>
            <a:pPr lvl="1"/>
            <a:r>
              <a:rPr lang="en-US" sz="2900" dirty="0"/>
              <a:t>Two different sources</a:t>
            </a:r>
          </a:p>
          <a:p>
            <a:pPr lvl="2"/>
            <a:r>
              <a:rPr lang="en-US" sz="2900" dirty="0"/>
              <a:t>Knowledge experts (logic based)</a:t>
            </a:r>
          </a:p>
          <a:p>
            <a:pPr lvl="2"/>
            <a:r>
              <a:rPr lang="en-US" sz="2900" dirty="0"/>
              <a:t>Knowledge discovery (from natural </a:t>
            </a:r>
            <a:r>
              <a:rPr lang="en-AU" sz="2900" dirty="0"/>
              <a:t>language texts)</a:t>
            </a:r>
          </a:p>
          <a:p>
            <a:r>
              <a:rPr lang="en-AU" sz="2900" dirty="0"/>
              <a:t>Ontology learning</a:t>
            </a:r>
          </a:p>
          <a:p>
            <a:pPr lvl="1"/>
            <a:r>
              <a:rPr lang="en-AU" sz="2900" dirty="0"/>
              <a:t>Entity Extraction</a:t>
            </a:r>
          </a:p>
          <a:p>
            <a:pPr lvl="2"/>
            <a:r>
              <a:rPr lang="en-AU" sz="2900" dirty="0"/>
              <a:t>Symbolic </a:t>
            </a:r>
          </a:p>
          <a:p>
            <a:pPr lvl="3"/>
            <a:r>
              <a:rPr lang="en-AU" sz="2900" dirty="0"/>
              <a:t>Unsupervised learning</a:t>
            </a:r>
          </a:p>
          <a:p>
            <a:pPr lvl="3"/>
            <a:r>
              <a:rPr lang="en-AU" sz="2900" dirty="0"/>
              <a:t>Supervised learning</a:t>
            </a:r>
          </a:p>
          <a:p>
            <a:pPr lvl="2"/>
            <a:r>
              <a:rPr lang="en-AU" sz="2900" dirty="0" err="1"/>
              <a:t>Subsymbolic</a:t>
            </a:r>
            <a:endParaRPr lang="en-AU" sz="2900" dirty="0"/>
          </a:p>
          <a:p>
            <a:pPr lvl="3"/>
            <a:r>
              <a:rPr lang="en-AU" sz="2900" dirty="0"/>
              <a:t>Deep learning</a:t>
            </a:r>
          </a:p>
          <a:p>
            <a:pPr lvl="1"/>
            <a:r>
              <a:rPr lang="en-AU" sz="2900" dirty="0"/>
              <a:t>Entity Relation Extraction</a:t>
            </a:r>
          </a:p>
          <a:p>
            <a:pPr lvl="1"/>
            <a:endParaRPr lang="en-US" dirty="0"/>
          </a:p>
        </p:txBody>
      </p:sp>
    </p:spTree>
    <p:extLst>
      <p:ext uri="{BB962C8B-B14F-4D97-AF65-F5344CB8AC3E}">
        <p14:creationId xmlns:p14="http://schemas.microsoft.com/office/powerpoint/2010/main" val="3707634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Lightweight Ontologies</a:t>
            </a:r>
          </a:p>
        </p:txBody>
      </p:sp>
      <p:sp>
        <p:nvSpPr>
          <p:cNvPr id="5" name="Text Placeholder 4"/>
          <p:cNvSpPr>
            <a:spLocks noGrp="1"/>
          </p:cNvSpPr>
          <p:nvPr>
            <p:ph type="body" sz="quarter" idx="13"/>
          </p:nvPr>
        </p:nvSpPr>
        <p:spPr/>
        <p:txBody>
          <a:bodyPr/>
          <a:lstStyle/>
          <a:p>
            <a:r>
              <a:rPr lang="en-US" dirty="0"/>
              <a:t>Associate Prof. Wei Liu, UWA</a:t>
            </a:r>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Overview – What’s Light Weight Ontology</a:t>
            </a:r>
          </a:p>
          <a:p>
            <a:pPr marL="457200" lvl="1" indent="0">
              <a:buNone/>
            </a:pPr>
            <a:endParaRPr lang="en-US" dirty="0"/>
          </a:p>
        </p:txBody>
      </p:sp>
      <p:sp>
        <p:nvSpPr>
          <p:cNvPr id="2" name="Rectangle 1"/>
          <p:cNvSpPr/>
          <p:nvPr/>
        </p:nvSpPr>
        <p:spPr>
          <a:xfrm>
            <a:off x="463176" y="4306992"/>
            <a:ext cx="7233024" cy="523220"/>
          </a:xfrm>
          <a:prstGeom prst="rect">
            <a:avLst/>
          </a:prstGeom>
        </p:spPr>
        <p:txBody>
          <a:bodyPr wrap="square">
            <a:spAutoFit/>
          </a:bodyPr>
          <a:lstStyle/>
          <a:p>
            <a:r>
              <a:rPr lang="en-US" sz="1400" dirty="0"/>
              <a:t>Wilson Wong, Wei Liu, and Mohammed </a:t>
            </a:r>
            <a:r>
              <a:rPr lang="en-US" sz="1400" dirty="0" err="1"/>
              <a:t>Bennamoun</a:t>
            </a:r>
            <a:r>
              <a:rPr lang="en-US" sz="1400" dirty="0"/>
              <a:t>. (2012) </a:t>
            </a:r>
            <a:r>
              <a:rPr lang="en-US" sz="1400" i="1" dirty="0"/>
              <a:t>Ontology Learning from Text: A look back and into the future</a:t>
            </a:r>
            <a:r>
              <a:rPr lang="en-US" sz="1400" dirty="0"/>
              <a:t>, ACM COMPUTING SURVEYS, 44, 4, Article 20, pp. 20:1-20:36 </a:t>
            </a:r>
          </a:p>
        </p:txBody>
      </p:sp>
      <p:pic>
        <p:nvPicPr>
          <p:cNvPr id="9" name="Picture 8"/>
          <p:cNvPicPr>
            <a:picLocks noChangeAspect="1"/>
          </p:cNvPicPr>
          <p:nvPr/>
        </p:nvPicPr>
        <p:blipFill>
          <a:blip r:embed="rId2"/>
          <a:stretch>
            <a:fillRect/>
          </a:stretch>
        </p:blipFill>
        <p:spPr>
          <a:xfrm>
            <a:off x="485401" y="1723256"/>
            <a:ext cx="7574894" cy="2444036"/>
          </a:xfrm>
          <a:prstGeom prst="rect">
            <a:avLst/>
          </a:prstGeom>
        </p:spPr>
      </p:pic>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93596" y="4167292"/>
            <a:ext cx="867226" cy="836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415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a:t>1</a:t>
            </a:r>
            <a:endParaRPr lang="en-AU" dirty="0"/>
          </a:p>
        </p:txBody>
      </p:sp>
      <p:grpSp>
        <p:nvGrpSpPr>
          <p:cNvPr id="83" name="Group 155"/>
          <p:cNvGrpSpPr>
            <a:grpSpLocks/>
          </p:cNvGrpSpPr>
          <p:nvPr/>
        </p:nvGrpSpPr>
        <p:grpSpPr bwMode="auto">
          <a:xfrm>
            <a:off x="34926" y="198716"/>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8" name="Text Box 135">
              <a:hlinkClick r:id="rId2" action="ppaction://hlinksldjump"/>
            </p:cNvPr>
            <p:cNvSpPr txBox="1">
              <a:spLocks noChangeArrowheads="1"/>
            </p:cNvSpPr>
            <p:nvPr/>
          </p:nvSpPr>
          <p:spPr bwMode="auto">
            <a:xfrm>
              <a:off x="158" y="873"/>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249475"/>
            <a:ext cx="3771901" cy="3143251"/>
            <a:chOff x="612" y="823"/>
            <a:chExt cx="2376" cy="1980"/>
          </a:xfrm>
        </p:grpSpPr>
        <p:sp>
          <p:nvSpPr>
            <p:cNvPr id="91" name="Text Box 126"/>
            <p:cNvSpPr txBox="1">
              <a:spLocks noChangeArrowheads="1"/>
            </p:cNvSpPr>
            <p:nvPr/>
          </p:nvSpPr>
          <p:spPr bwMode="auto">
            <a:xfrm>
              <a:off x="1247" y="1344"/>
              <a:ext cx="1741" cy="964"/>
            </a:xfrm>
            <a:prstGeom prst="rect">
              <a:avLst/>
            </a:prstGeom>
            <a:solidFill>
              <a:srgbClr val="CC0000">
                <a:alpha val="5098"/>
              </a:srgbClr>
            </a:solidFill>
            <a:ln w="9525">
              <a:solidFill>
                <a:srgbClr val="CC0000"/>
              </a:solidFill>
              <a:miter lim="800000"/>
              <a:headEnd/>
              <a:tailEnd/>
            </a:ln>
          </p:spPr>
          <p:txBody>
            <a:bodyPr wrap="square"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3" name="Text Box 132">
              <a:hlinkClick r:id="rId2"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flipV="1">
              <a:off x="1040" y="1050"/>
              <a:ext cx="706"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41" y="2473"/>
              <a:ext cx="1747" cy="330"/>
            </a:xfrm>
            <a:prstGeom prst="rect">
              <a:avLst/>
            </a:prstGeom>
            <a:solidFill>
              <a:srgbClr val="000099">
                <a:alpha val="5098"/>
              </a:srgbClr>
            </a:solidFill>
            <a:ln w="9525">
              <a:solidFill>
                <a:schemeClr val="tx1"/>
              </a:solidFill>
              <a:miter lim="800000"/>
              <a:headEnd/>
              <a:tailEnd/>
            </a:ln>
          </p:spPr>
          <p:txBody>
            <a:bodyPr wrap="square">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87010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
        <p:nvSpPr>
          <p:cNvPr id="99" name="Text Box 142"/>
          <p:cNvSpPr txBox="1">
            <a:spLocks noChangeArrowheads="1"/>
          </p:cNvSpPr>
          <p:nvPr/>
        </p:nvSpPr>
        <p:spPr bwMode="auto">
          <a:xfrm>
            <a:off x="3924301" y="1241216"/>
            <a:ext cx="15113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4859338" y="2087354"/>
            <a:ext cx="2305051" cy="1098550"/>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6011864" y="1909554"/>
            <a:ext cx="0" cy="17780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2" name="Text Box 133">
            <a:hlinkClick r:id="rId2" action="ppaction://hlinksldjump"/>
          </p:cNvPr>
          <p:cNvSpPr txBox="1">
            <a:spLocks noChangeArrowheads="1"/>
          </p:cNvSpPr>
          <p:nvPr/>
        </p:nvSpPr>
        <p:spPr bwMode="auto">
          <a:xfrm>
            <a:off x="5352662" y="1315230"/>
            <a:ext cx="1295400" cy="581025"/>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4038318" y="1605743"/>
            <a:ext cx="1314344" cy="330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04" name="Rectangle 146"/>
          <p:cNvSpPr>
            <a:spLocks noChangeArrowheads="1"/>
          </p:cNvSpPr>
          <p:nvPr/>
        </p:nvSpPr>
        <p:spPr bwMode="auto">
          <a:xfrm>
            <a:off x="4859338" y="3263691"/>
            <a:ext cx="2303463" cy="1169988"/>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4697413" y="3119229"/>
            <a:ext cx="4763" cy="2622551"/>
          </a:xfrm>
          <a:prstGeom prst="bentConnector3">
            <a:avLst>
              <a:gd name="adj1" fmla="val 5034075"/>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dirty="0">
                  <a:solidFill>
                    <a:srgbClr val="000000"/>
                  </a:solidFill>
                </a:rPr>
                <a:t>Lightweight Ontologies</a:t>
              </a:r>
            </a:p>
          </p:txBody>
        </p:sp>
        <p:sp>
          <p:nvSpPr>
            <p:cNvPr id="109" name="Text Box 128"/>
            <p:cNvSpPr txBox="1">
              <a:spLocks noChangeArrowheads="1"/>
            </p:cNvSpPr>
            <p:nvPr/>
          </p:nvSpPr>
          <p:spPr bwMode="auto">
            <a:xfrm>
              <a:off x="4590" y="1355"/>
              <a:ext cx="966" cy="557"/>
            </a:xfrm>
            <a:prstGeom prst="rect">
              <a:avLst/>
            </a:prstGeom>
            <a:solidFill>
              <a:srgbClr val="CC0000">
                <a:alpha val="5098"/>
              </a:srgbClr>
            </a:solidFill>
            <a:ln w="9525">
              <a:solidFill>
                <a:srgbClr val="CC0000"/>
              </a:solidFill>
              <a:miter lim="800000"/>
              <a:headEnd/>
              <a:tailEnd/>
            </a:ln>
          </p:spPr>
          <p:txBody>
            <a:bodyPr wrap="square"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dirty="0">
                  <a:solidFill>
                    <a:srgbClr val="CC0000"/>
                  </a:solidFill>
                  <a:latin typeface="Arial" charset="0"/>
                </a:rPr>
                <a:t>acquire semantic relations</a:t>
              </a:r>
              <a:r>
                <a:rPr lang="en-AU" sz="1400" dirty="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73" y="1232"/>
              <a:ext cx="0" cy="123"/>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1" name="Text Box 134">
              <a:hlinkClick r:id="rId2" action="ppaction://hlinksldjump"/>
            </p:cNvPr>
            <p:cNvSpPr txBox="1">
              <a:spLocks noChangeArrowheads="1"/>
            </p:cNvSpPr>
            <p:nvPr/>
          </p:nvSpPr>
          <p:spPr bwMode="auto">
            <a:xfrm>
              <a:off x="4590" y="869"/>
              <a:ext cx="966"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flipV="1">
              <a:off x="4188" y="1051"/>
              <a:ext cx="402"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13" name="Text Box 143"/>
            <p:cNvSpPr txBox="1">
              <a:spLocks noChangeArrowheads="1"/>
            </p:cNvSpPr>
            <p:nvPr/>
          </p:nvSpPr>
          <p:spPr bwMode="auto">
            <a:xfrm>
              <a:off x="4098" y="803"/>
              <a:ext cx="544"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90" y="2093"/>
              <a:ext cx="978" cy="465"/>
            </a:xfrm>
            <a:prstGeom prst="rect">
              <a:avLst/>
            </a:prstGeom>
            <a:solidFill>
              <a:srgbClr val="000099">
                <a:alpha val="5098"/>
              </a:srgbClr>
            </a:solidFill>
            <a:ln w="9525">
              <a:solidFill>
                <a:schemeClr val="tx1"/>
              </a:solidFill>
              <a:miter lim="800000"/>
              <a:headEnd/>
              <a:tailEnd/>
            </a:ln>
          </p:spPr>
          <p:txBody>
            <a:bodyPr wrap="square">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60034"/>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21909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1000" fill="hold"/>
                                        <p:tgtEl>
                                          <p:spTgt spid="106"/>
                                        </p:tgtEl>
                                        <p:attrNameLst>
                                          <p:attrName>ppt_x</p:attrName>
                                        </p:attrNameLst>
                                      </p:cBhvr>
                                      <p:tavLst>
                                        <p:tav tm="0">
                                          <p:val>
                                            <p:strVal val="#ppt_x-.2"/>
                                          </p:val>
                                        </p:tav>
                                        <p:tav tm="100000">
                                          <p:val>
                                            <p:strVal val="#ppt_x"/>
                                          </p:val>
                                        </p:tav>
                                      </p:tavLst>
                                    </p:anim>
                                    <p:anim calcmode="lin" valueType="num">
                                      <p:cBhvr>
                                        <p:cTn id="22"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System Overview</a:t>
            </a:r>
          </a:p>
        </p:txBody>
      </p:sp>
      <p:sp>
        <p:nvSpPr>
          <p:cNvPr id="4" name="Text Placeholder 3"/>
          <p:cNvSpPr>
            <a:spLocks noGrp="1"/>
          </p:cNvSpPr>
          <p:nvPr>
            <p:ph type="body" sz="quarter" idx="12"/>
          </p:nvPr>
        </p:nvSpPr>
        <p:spPr>
          <a:xfrm>
            <a:off x="450476" y="1240001"/>
            <a:ext cx="6950075" cy="216647"/>
          </a:xfrm>
        </p:spPr>
        <p:txBody>
          <a:bodyPr/>
          <a:lstStyle/>
          <a:p>
            <a:r>
              <a:rPr lang="en-US" dirty="0"/>
              <a:t>A semi-automatic ontology learning system</a:t>
            </a:r>
          </a:p>
        </p:txBody>
      </p:sp>
      <p:sp>
        <p:nvSpPr>
          <p:cNvPr id="5" name="Text Placeholder 4"/>
          <p:cNvSpPr>
            <a:spLocks noGrp="1"/>
          </p:cNvSpPr>
          <p:nvPr>
            <p:ph type="body" sz="quarter" idx="13"/>
          </p:nvPr>
        </p:nvSpPr>
        <p:spPr/>
        <p:txBody>
          <a:bodyPr/>
          <a:lstStyle/>
          <a:p>
            <a:r>
              <a:rPr lang="en-US" dirty="0"/>
              <a:t>Associate Prof. Wei Liu, UWA</a:t>
            </a:r>
          </a:p>
        </p:txBody>
      </p:sp>
      <p:sp>
        <p:nvSpPr>
          <p:cNvPr id="10" name="Text Placeholder 3"/>
          <p:cNvSpPr txBox="1">
            <a:spLocks/>
          </p:cNvSpPr>
          <p:nvPr/>
        </p:nvSpPr>
        <p:spPr>
          <a:xfrm>
            <a:off x="450476" y="45037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Wei Liu, Arno </a:t>
            </a:r>
            <a:r>
              <a:rPr lang="en-AU" dirty="0" err="1">
                <a:solidFill>
                  <a:srgbClr val="000000"/>
                </a:solidFill>
              </a:rPr>
              <a:t>Scharl</a:t>
            </a:r>
            <a:r>
              <a:rPr lang="en-AU" dirty="0">
                <a:solidFill>
                  <a:srgbClr val="000000"/>
                </a:solidFill>
              </a:rPr>
              <a:t> &amp; Albert </a:t>
            </a:r>
            <a:r>
              <a:rPr lang="en-AU" dirty="0" err="1">
                <a:solidFill>
                  <a:srgbClr val="000000"/>
                </a:solidFill>
              </a:rPr>
              <a:t>Weischselbraun</a:t>
            </a:r>
            <a:r>
              <a:rPr lang="en-AU" dirty="0">
                <a:solidFill>
                  <a:srgbClr val="000000"/>
                </a:solidFill>
              </a:rPr>
              <a:t>, 2005</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45922" y="1574800"/>
            <a:ext cx="6140613" cy="2928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1611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Term Co-</a:t>
            </a:r>
            <a:r>
              <a:rPr lang="en-US" dirty="0" err="1"/>
              <a:t>ocurrence</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Semantic Network </a:t>
            </a:r>
          </a:p>
          <a:p>
            <a:r>
              <a:rPr lang="en-US" dirty="0" err="1"/>
              <a:t>Visualisation</a:t>
            </a:r>
            <a:endParaRPr lang="en-US" dirty="0"/>
          </a:p>
        </p:txBody>
      </p:sp>
      <p:sp>
        <p:nvSpPr>
          <p:cNvPr id="5" name="Text Placeholder 4"/>
          <p:cNvSpPr>
            <a:spLocks noGrp="1"/>
          </p:cNvSpPr>
          <p:nvPr>
            <p:ph type="body" sz="quarter" idx="13"/>
          </p:nvPr>
        </p:nvSpPr>
        <p:spPr/>
        <p:txBody>
          <a:bodyPr/>
          <a:lstStyle/>
          <a:p>
            <a:r>
              <a:rPr lang="en-US" dirty="0"/>
              <a:t>Associate Prof. Wei Liu, UWA</a:t>
            </a:r>
          </a:p>
        </p:txBody>
      </p:sp>
      <p:pic>
        <p:nvPicPr>
          <p:cNvPr id="12" name="Picture 2" descr="New Picture"/>
          <p:cNvPicPr>
            <a:picLocks noChangeAspect="1" noChangeArrowheads="1"/>
          </p:cNvPicPr>
          <p:nvPr/>
        </p:nvPicPr>
        <p:blipFill rotWithShape="1">
          <a:blip r:embed="rId2">
            <a:extLst>
              <a:ext uri="{28A0092B-C50C-407E-A947-70E740481C1C}">
                <a14:useLocalDpi xmlns:a14="http://schemas.microsoft.com/office/drawing/2010/main"/>
              </a:ext>
            </a:extLst>
          </a:blip>
          <a:srcRect t="2915" b="3730"/>
          <a:stretch/>
        </p:blipFill>
        <p:spPr>
          <a:xfrm>
            <a:off x="2758582" y="1152788"/>
            <a:ext cx="6088149" cy="3739581"/>
          </a:xfrm>
          <a:prstGeom prst="rect">
            <a:avLst/>
          </a:prstGeom>
          <a:noFill/>
          <a:ln>
            <a:solidFill>
              <a:schemeClr val="accent5"/>
            </a:solidFill>
          </a:ln>
        </p:spPr>
      </p:pic>
    </p:spTree>
    <p:extLst>
      <p:ext uri="{BB962C8B-B14F-4D97-AF65-F5344CB8AC3E}">
        <p14:creationId xmlns:p14="http://schemas.microsoft.com/office/powerpoint/2010/main" val="1917527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Term Significance</a:t>
            </a:r>
          </a:p>
        </p:txBody>
      </p:sp>
      <p:sp>
        <p:nvSpPr>
          <p:cNvPr id="4" name="Text Placeholder 3"/>
          <p:cNvSpPr>
            <a:spLocks noGrp="1"/>
          </p:cNvSpPr>
          <p:nvPr>
            <p:ph type="body" sz="quarter" idx="12"/>
          </p:nvPr>
        </p:nvSpPr>
        <p:spPr>
          <a:xfrm>
            <a:off x="450476" y="1240001"/>
            <a:ext cx="6950075" cy="216647"/>
          </a:xfrm>
        </p:spPr>
        <p:txBody>
          <a:bodyPr/>
          <a:lstStyle/>
          <a:p>
            <a:r>
              <a:rPr lang="en-US" dirty="0"/>
              <a:t>Results of climate change data analysis</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12301" y="1671647"/>
            <a:ext cx="2844110" cy="2822197"/>
          </a:xfrm>
          <a:prstGeom prst="rect">
            <a:avLst/>
          </a:prstGeom>
          <a:noFill/>
          <a:ln>
            <a:solidFill>
              <a:schemeClr val="accent5"/>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54568" y="1746850"/>
            <a:ext cx="2854843" cy="2687876"/>
          </a:xfrm>
          <a:prstGeom prst="rect">
            <a:avLst/>
          </a:prstGeom>
          <a:noFill/>
          <a:ln>
            <a:solidFill>
              <a:schemeClr val="accent5"/>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4155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Ontology Learning from Text – Building Lightweight Ontologies</a:t>
            </a:r>
          </a:p>
          <a:p>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Spreading Activation</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2744193" y="1179717"/>
            <a:ext cx="5937624" cy="3604329"/>
          </a:xfrm>
          <a:prstGeom prst="rect">
            <a:avLst/>
          </a:prstGeom>
          <a:ln>
            <a:solidFill>
              <a:schemeClr val="accent5"/>
            </a:solidFill>
          </a:ln>
        </p:spPr>
      </p:pic>
    </p:spTree>
    <p:extLst>
      <p:ext uri="{BB962C8B-B14F-4D97-AF65-F5344CB8AC3E}">
        <p14:creationId xmlns:p14="http://schemas.microsoft.com/office/powerpoint/2010/main" val="82406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tx1"/>
                </a:solidFill>
              </a:rPr>
              <a:t>Data-to-Text Generation</a:t>
            </a:r>
          </a:p>
          <a:p>
            <a:r>
              <a:rPr lang="en-AU" dirty="0">
                <a:solidFill>
                  <a:schemeClr val="tx1"/>
                </a:solidFill>
              </a:rPr>
              <a:t>Grammatical error correction</a:t>
            </a:r>
          </a:p>
          <a:p>
            <a:r>
              <a:rPr lang="en-AU" dirty="0">
                <a:solidFill>
                  <a:schemeClr val="tx1"/>
                </a:solidFill>
              </a:rPr>
              <a:t>Lexical normalization</a:t>
            </a:r>
          </a:p>
          <a:p>
            <a:r>
              <a:rPr lang="en-AU" dirty="0">
                <a:solidFill>
                  <a:schemeClr val="tx1"/>
                </a:solidFill>
              </a:rPr>
              <a:t>Machine translation</a:t>
            </a:r>
          </a:p>
          <a:p>
            <a:r>
              <a:rPr lang="en-AU" dirty="0">
                <a:solidFill>
                  <a:schemeClr val="tx1"/>
                </a:solidFill>
              </a:rPr>
              <a:t>Named entity recognition</a:t>
            </a:r>
          </a:p>
          <a:p>
            <a:r>
              <a:rPr lang="en-AU" dirty="0">
                <a:solidFill>
                  <a:schemeClr val="tx1"/>
                </a:solidFill>
              </a:rPr>
              <a:t>Question answering</a:t>
            </a:r>
          </a:p>
          <a:p>
            <a:r>
              <a:rPr lang="en-AU" dirty="0">
                <a:solidFill>
                  <a:schemeClr val="tx1"/>
                </a:solidFill>
              </a:rPr>
              <a:t>Relation extraction</a:t>
            </a:r>
          </a:p>
          <a:p>
            <a:r>
              <a:rPr lang="en-AU" dirty="0">
                <a:solidFill>
                  <a:schemeClr val="tx1"/>
                </a:solidFill>
              </a:rPr>
              <a:t>Sentiment Analysis</a:t>
            </a:r>
          </a:p>
          <a:p>
            <a:r>
              <a:rPr lang="en-AU" dirty="0">
                <a:solidFill>
                  <a:schemeClr val="tx1"/>
                </a:solidFill>
              </a:rPr>
              <a:t>Simplification</a:t>
            </a:r>
          </a:p>
          <a:p>
            <a:r>
              <a:rPr lang="en-AU" dirty="0">
                <a:solidFill>
                  <a:schemeClr val="tx1"/>
                </a:solidFill>
              </a:rPr>
              <a:t>Summarization</a:t>
            </a:r>
          </a:p>
          <a:p>
            <a:r>
              <a:rPr lang="en-AU" dirty="0">
                <a:solidFill>
                  <a:schemeClr val="tx1"/>
                </a:solidFill>
              </a:rPr>
              <a:t>Text classification</a:t>
            </a:r>
          </a:p>
          <a:p>
            <a:r>
              <a:rPr lang="en-AU" dirty="0">
                <a:solidFill>
                  <a:schemeClr val="tx1"/>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 name="Picture 6" descr="Diagram&#10;&#10;Description automatically generated">
            <a:extLst>
              <a:ext uri="{FF2B5EF4-FFF2-40B4-BE49-F238E27FC236}">
                <a16:creationId xmlns:a16="http://schemas.microsoft.com/office/drawing/2014/main" id="{08FEA20A-9392-4B20-A271-213A8E51D251}"/>
              </a:ext>
            </a:extLst>
          </p:cNvPr>
          <p:cNvPicPr>
            <a:picLocks noChangeAspect="1"/>
          </p:cNvPicPr>
          <p:nvPr/>
        </p:nvPicPr>
        <p:blipFill rotWithShape="1">
          <a:blip r:embed="rId3">
            <a:clrChange>
              <a:clrFrom>
                <a:srgbClr val="F2F2F2"/>
              </a:clrFrom>
              <a:clrTo>
                <a:srgbClr val="F2F2F2">
                  <a:alpha val="0"/>
                </a:srgbClr>
              </a:clrTo>
            </a:clrChange>
          </a:blip>
          <a:srcRect l="11373" t="35102" r="11331" b="12764"/>
          <a:stretch/>
        </p:blipFill>
        <p:spPr>
          <a:xfrm>
            <a:off x="5079992" y="1137576"/>
            <a:ext cx="3730139" cy="2868348"/>
          </a:xfrm>
          <a:prstGeom prst="rect">
            <a:avLst/>
          </a:prstGeom>
        </p:spPr>
      </p:pic>
    </p:spTree>
    <p:extLst>
      <p:ext uri="{BB962C8B-B14F-4D97-AF65-F5344CB8AC3E}">
        <p14:creationId xmlns:p14="http://schemas.microsoft.com/office/powerpoint/2010/main" val="972271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a:t>12.4 Neural Language Processing</a:t>
            </a:r>
          </a:p>
        </p:txBody>
      </p:sp>
    </p:spTree>
    <p:extLst>
      <p:ext uri="{BB962C8B-B14F-4D97-AF65-F5344CB8AC3E}">
        <p14:creationId xmlns:p14="http://schemas.microsoft.com/office/powerpoint/2010/main" val="40598368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Sequence to Sequence Learning (Encode then Decode)</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3074" name="Picture 2" descr="Forecasting with Neural Networks - An Introduction to Sequence-to-Sequence  Modeling Of Time Series – Joseph Eddy – Data scientist, teacher, debate  c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6" y="2880756"/>
            <a:ext cx="3634674" cy="1808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q2seq Model and The Exposure Bias Problem | by Aditya Mohanty | Analytics  Vidhy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572" y="894722"/>
            <a:ext cx="5175849" cy="18915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utomatic Image Captioning Using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97" y="2887723"/>
            <a:ext cx="3812878" cy="180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517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a:t>
            </a:r>
          </a:p>
        </p:txBody>
      </p:sp>
      <p:sp>
        <p:nvSpPr>
          <p:cNvPr id="3" name="Text Placeholder 2"/>
          <p:cNvSpPr>
            <a:spLocks noGrp="1"/>
          </p:cNvSpPr>
          <p:nvPr>
            <p:ph type="body" sz="quarter" idx="12"/>
          </p:nvPr>
        </p:nvSpPr>
        <p:spPr/>
        <p:txBody>
          <a:bodyPr/>
          <a:lstStyle/>
          <a:p>
            <a:r>
              <a:rPr lang="en-AU" dirty="0"/>
              <a:t>Contains four interacting layers</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8194" name="Picture 2" descr="http://colah.github.io/posts/2015-08-Understanding-LSTMs/img/LSTM3-SimpleRNN.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3366" b="3366"/>
          <a:stretch>
            <a:fillRect/>
          </a:stretch>
        </p:blipFill>
        <p:spPr bwMode="auto">
          <a:xfrm>
            <a:off x="464205" y="1765300"/>
            <a:ext cx="8091488"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6347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a:t>
            </a:r>
          </a:p>
        </p:txBody>
      </p:sp>
      <p:sp>
        <p:nvSpPr>
          <p:cNvPr id="3" name="Text Placeholder 2"/>
          <p:cNvSpPr>
            <a:spLocks noGrp="1"/>
          </p:cNvSpPr>
          <p:nvPr>
            <p:ph type="body" sz="quarter" idx="12"/>
          </p:nvPr>
        </p:nvSpPr>
        <p:spPr/>
        <p:txBody>
          <a:bodyPr/>
          <a:lstStyle/>
          <a:p>
            <a:r>
              <a:rPr lang="en-AU" dirty="0"/>
              <a:t>Inside a cell</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9218" name="Picture 2" descr="A LSTM neural network."/>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3553" b="35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711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LSTM – Forget gate </a:t>
            </a:r>
          </a:p>
        </p:txBody>
      </p:sp>
      <p:sp>
        <p:nvSpPr>
          <p:cNvPr id="7" name="Text Placeholder 6"/>
          <p:cNvSpPr>
            <a:spLocks noGrp="1"/>
          </p:cNvSpPr>
          <p:nvPr>
            <p:ph type="body" sz="quarter" idx="13"/>
          </p:nvPr>
        </p:nvSpPr>
        <p:spPr/>
        <p:txBody>
          <a:bodyPr/>
          <a:lstStyle/>
          <a:p>
            <a:r>
              <a:rPr lang="en-AU" dirty="0"/>
              <a:t>http://colah.github.io/posts/2015-08-Understanding-LSTMs/</a:t>
            </a:r>
          </a:p>
        </p:txBody>
      </p:sp>
      <p:pic>
        <p:nvPicPr>
          <p:cNvPr id="4100" name="Picture 4" descr="http://colah.github.io/posts/2015-08-Understanding-LSTMs/img/LSTM3-focus-f.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xfrm>
            <a:off x="464205" y="1803400"/>
            <a:ext cx="8091488"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Input Gate Layer</a:t>
            </a:r>
          </a:p>
        </p:txBody>
      </p:sp>
      <p:sp>
        <p:nvSpPr>
          <p:cNvPr id="4" name="Text Placeholder 3"/>
          <p:cNvSpPr>
            <a:spLocks noGrp="1"/>
          </p:cNvSpPr>
          <p:nvPr>
            <p:ph type="body" sz="quarter" idx="13"/>
          </p:nvPr>
        </p:nvSpPr>
        <p:spPr/>
        <p:txBody>
          <a:bodyPr/>
          <a:lstStyle/>
          <a:p>
            <a:r>
              <a:rPr lang="en-US" dirty="0"/>
              <a:t>Associate Prof. Wei Liu, UWA</a:t>
            </a:r>
          </a:p>
          <a:p>
            <a:endParaRPr lang="en-AU" dirty="0"/>
          </a:p>
        </p:txBody>
      </p:sp>
      <p:pic>
        <p:nvPicPr>
          <p:cNvPr id="5130" name="Picture 10" descr="http://colah.github.io/posts/2015-08-Understanding-LSTMs/img/LSTM3-focus-i.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xfrm>
            <a:off x="464205" y="1765300"/>
            <a:ext cx="8091488" cy="28241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8370497" y="3326919"/>
                <a:ext cx="6584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400" i="1" smtClean="0">
                              <a:latin typeface="Cambria Math" panose="02040503050406030204" pitchFamily="18" charset="0"/>
                            </a:rPr>
                          </m:ctrlPr>
                        </m:sSubPr>
                        <m:e>
                          <m:r>
                            <a:rPr lang="en-AU" sz="2400" i="1">
                              <a:latin typeface="Cambria Math" panose="02040503050406030204" pitchFamily="18" charset="0"/>
                            </a:rPr>
                            <m:t>𝑏</m:t>
                          </m:r>
                        </m:e>
                        <m:sub>
                          <m:r>
                            <a:rPr lang="en-AU" sz="2400" b="0" i="1" smtClean="0">
                              <a:latin typeface="Cambria Math" panose="02040503050406030204" pitchFamily="18" charset="0"/>
                            </a:rPr>
                            <m:t>𝐶</m:t>
                          </m:r>
                        </m:sub>
                      </m:sSub>
                      <m:r>
                        <a:rPr lang="en-AU" sz="2400" b="0" i="1" smtClean="0">
                          <a:latin typeface="Cambria Math" panose="02040503050406030204" pitchFamily="18" charset="0"/>
                        </a:rPr>
                        <m:t>)</m:t>
                      </m:r>
                    </m:oMath>
                  </m:oMathPara>
                </a14:m>
                <a:endParaRPr lang="en-AU"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8370497" y="3326919"/>
                <a:ext cx="658483" cy="369332"/>
              </a:xfrm>
              <a:prstGeom prst="rect">
                <a:avLst/>
              </a:prstGeom>
              <a:blipFill>
                <a:blip r:embed="rId3"/>
                <a:stretch>
                  <a:fillRect r="-5556" b="-35000"/>
                </a:stretch>
              </a:blipFill>
            </p:spPr>
            <p:txBody>
              <a:bodyPr/>
              <a:lstStyle/>
              <a:p>
                <a:r>
                  <a:rPr lang="en-AU">
                    <a:noFill/>
                  </a:rPr>
                  <a:t> </a:t>
                </a:r>
              </a:p>
            </p:txBody>
          </p:sp>
        </mc:Fallback>
      </mc:AlternateContent>
    </p:spTree>
    <p:extLst>
      <p:ext uri="{BB962C8B-B14F-4D97-AF65-F5344CB8AC3E}">
        <p14:creationId xmlns:p14="http://schemas.microsoft.com/office/powerpoint/2010/main" val="6506026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Update</a:t>
            </a:r>
          </a:p>
        </p:txBody>
      </p:sp>
      <p:sp>
        <p:nvSpPr>
          <p:cNvPr id="4" name="Text Placeholder 3"/>
          <p:cNvSpPr>
            <a:spLocks noGrp="1"/>
          </p:cNvSpPr>
          <p:nvPr>
            <p:ph type="body" sz="quarter" idx="13"/>
          </p:nvPr>
        </p:nvSpPr>
        <p:spPr/>
        <p:txBody>
          <a:bodyPr/>
          <a:lstStyle/>
          <a:p>
            <a:r>
              <a:rPr lang="en-US" dirty="0"/>
              <a:t>Associate Prof. Wei Liu, UWA</a:t>
            </a:r>
          </a:p>
          <a:p>
            <a:endParaRPr lang="en-AU" dirty="0"/>
          </a:p>
        </p:txBody>
      </p:sp>
      <p:pic>
        <p:nvPicPr>
          <p:cNvPr id="6146" name="Picture 2" descr="http://colah.github.io/posts/2015-08-Understanding-LSTMs/img/LSTM3-focus-C.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6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Output Gate</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7170" name="Picture 2" descr="http://colah.github.io/posts/2015-08-Understanding-LSTMs/img/LSTM3-focus-o.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590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Sequence to Sequence Learning (Encode then Decode)</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3074" name="Picture 2" descr="Forecasting with Neural Networks - An Introduction to Sequence-to-Sequence  Modeling Of Time Series – Joseph Eddy – Data scientist, teacher, debate  c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6" y="2880756"/>
            <a:ext cx="3634674" cy="1808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q2seq Model and The Exposure Bias Problem | by Aditya Mohanty | Analytics  Vidhy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776" y="901689"/>
            <a:ext cx="5175849" cy="18915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utomatic Image Captioning Using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97" y="2887723"/>
            <a:ext cx="3812878" cy="180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255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9574BBF-3460-9F4A-95D7-A5027945B77D}"/>
              </a:ext>
            </a:extLst>
          </p:cNvPr>
          <p:cNvSpPr/>
          <p:nvPr/>
        </p:nvSpPr>
        <p:spPr>
          <a:xfrm>
            <a:off x="0" y="4725582"/>
            <a:ext cx="9144000" cy="42347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A CORE partnership logo (1).png">
            <a:extLst>
              <a:ext uri="{FF2B5EF4-FFF2-40B4-BE49-F238E27FC236}">
                <a16:creationId xmlns:a16="http://schemas.microsoft.com/office/drawing/2014/main" id="{C3052B14-4888-AC41-B35D-6A9C3A4189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1533" y="246161"/>
            <a:ext cx="1049942" cy="423476"/>
          </a:xfrm>
          <a:prstGeom prst="rect">
            <a:avLst/>
          </a:prstGeom>
        </p:spPr>
      </p:pic>
      <p:sp>
        <p:nvSpPr>
          <p:cNvPr id="7" name="Rectangle 6">
            <a:extLst>
              <a:ext uri="{FF2B5EF4-FFF2-40B4-BE49-F238E27FC236}">
                <a16:creationId xmlns:a16="http://schemas.microsoft.com/office/drawing/2014/main" id="{1C931494-C62E-074E-A0B6-0DE68AC4AA6E}"/>
              </a:ext>
            </a:extLst>
          </p:cNvPr>
          <p:cNvSpPr/>
          <p:nvPr/>
        </p:nvSpPr>
        <p:spPr>
          <a:xfrm>
            <a:off x="1605618" y="1418333"/>
            <a:ext cx="6867822" cy="2593018"/>
          </a:xfrm>
          <a:prstGeom prst="rect">
            <a:avLst/>
          </a:prstGeom>
        </p:spPr>
        <p:txBody>
          <a:bodyPr wrap="square">
            <a:spAutoFit/>
          </a:bodyPr>
          <a:lstStyle/>
          <a:p>
            <a:pPr>
              <a:spcAft>
                <a:spcPts val="400"/>
              </a:spcAft>
            </a:pPr>
            <a:r>
              <a:rPr lang="en-AU" sz="950" b="1" dirty="0">
                <a:solidFill>
                  <a:schemeClr val="accent2"/>
                </a:solidFill>
                <a:latin typeface="Calibri" panose="020F0502020204030204" pitchFamily="34" charset="0"/>
                <a:cs typeface="Calibri" panose="020F0502020204030204" pitchFamily="34" charset="0"/>
              </a:rPr>
              <a:t>Program Chair of Data Science, Department of Computer Science and Software Engineering, The University of Western Australia</a:t>
            </a:r>
          </a:p>
          <a:p>
            <a:pPr>
              <a:spcAft>
                <a:spcPts val="400"/>
              </a:spcAft>
            </a:pPr>
            <a:r>
              <a:rPr lang="en-AU" sz="950" b="1" dirty="0">
                <a:latin typeface="Calibri" panose="020F0502020204030204" pitchFamily="34" charset="0"/>
                <a:cs typeface="Calibri" panose="020F0502020204030204" pitchFamily="34" charset="0"/>
              </a:rPr>
              <a:t>CORE Skills Data Science Springboard Delivery Team</a:t>
            </a:r>
          </a:p>
          <a:p>
            <a:pPr>
              <a:spcAft>
                <a:spcPts val="400"/>
              </a:spcAft>
            </a:pPr>
            <a:r>
              <a:rPr lang="en-AU" sz="950" dirty="0">
                <a:latin typeface="Calibri" panose="020F0502020204030204" pitchFamily="34" charset="0"/>
                <a:cs typeface="Calibri" panose="020F0502020204030204" pitchFamily="34" charset="0"/>
              </a:rPr>
              <a:t>Wei Liu is a teaching and research academic at UWA in the Department of Computer Science and Software Engineering focusing on knowledge discovery from natural language text. Her research focuses on knowledge discovery from natural language text, deep learning methods for knowledge graph construction and analysis, as well as sequential data mining and forecasting in traffic and water consumption domain.</a:t>
            </a:r>
          </a:p>
          <a:p>
            <a:pPr>
              <a:spcAft>
                <a:spcPts val="400"/>
              </a:spcAft>
            </a:pPr>
            <a:r>
              <a:rPr lang="en-AU" sz="950" dirty="0">
                <a:latin typeface="Calibri" panose="020F0502020204030204" pitchFamily="34" charset="0"/>
                <a:cs typeface="Calibri" panose="020F0502020204030204" pitchFamily="34" charset="0"/>
              </a:rPr>
              <a:t>Wei received her PhD from the University of Newcastle, Australia in 2003. She has published in highly reputable journals such as ACM Computer Surveys, Journal of Data Mining and Knowledge Discovery, Knowledge and Information Systems and presented at key international events including the International Conference on Data Engineering (ICDE) and ACM International Conference on Information and Knowledge Management (CIKM).</a:t>
            </a:r>
          </a:p>
          <a:p>
            <a:pPr>
              <a:spcAft>
                <a:spcPts val="400"/>
              </a:spcAft>
            </a:pPr>
            <a:r>
              <a:rPr lang="en-AU" sz="950" dirty="0">
                <a:latin typeface="Calibri" panose="020F0502020204030204" pitchFamily="34" charset="0"/>
                <a:cs typeface="Calibri" panose="020F0502020204030204" pitchFamily="34" charset="0"/>
              </a:rPr>
              <a:t>Wei has won three Australian Research Council Grants and managed several industry grants. Her current industry-related research projects include knowledge graph refinement for geological survey reports, incident log analysis and visualisation, short-term traffic predication and cognitive computing for asset management.</a:t>
            </a:r>
          </a:p>
          <a:p>
            <a:pPr>
              <a:spcAft>
                <a:spcPts val="400"/>
              </a:spcAft>
            </a:pPr>
            <a:endParaRPr lang="en-AU" sz="950" b="1" dirty="0">
              <a:latin typeface="Calibri" panose="020F0502020204030204" pitchFamily="34" charset="0"/>
              <a:cs typeface="Calibri" panose="020F0502020204030204" pitchFamily="34" charset="0"/>
            </a:endParaRPr>
          </a:p>
          <a:p>
            <a:pPr>
              <a:spcAft>
                <a:spcPts val="400"/>
              </a:spcAft>
            </a:pPr>
            <a:r>
              <a:rPr lang="en-AU" sz="950" b="1" dirty="0">
                <a:latin typeface="Calibri" panose="020F0502020204030204" pitchFamily="34" charset="0"/>
                <a:cs typeface="Calibri" panose="020F0502020204030204" pitchFamily="34" charset="0"/>
              </a:rPr>
              <a:t>Program Delivery Day 12 (Special Data Types - Natural Language Processing &amp; Text Mining)</a:t>
            </a:r>
          </a:p>
        </p:txBody>
      </p:sp>
      <p:sp>
        <p:nvSpPr>
          <p:cNvPr id="2" name="Rectangle 1">
            <a:extLst>
              <a:ext uri="{FF2B5EF4-FFF2-40B4-BE49-F238E27FC236}">
                <a16:creationId xmlns:a16="http://schemas.microsoft.com/office/drawing/2014/main" id="{86989B77-612E-5141-9610-96405C94D14C}"/>
              </a:ext>
            </a:extLst>
          </p:cNvPr>
          <p:cNvSpPr/>
          <p:nvPr/>
        </p:nvSpPr>
        <p:spPr>
          <a:xfrm>
            <a:off x="349898" y="4819047"/>
            <a:ext cx="8444204" cy="400110"/>
          </a:xfrm>
          <a:prstGeom prst="rect">
            <a:avLst/>
          </a:prstGeom>
        </p:spPr>
        <p:txBody>
          <a:bodyPr wrap="square">
            <a:spAutoFit/>
          </a:bodyPr>
          <a:lstStyle/>
          <a:p>
            <a:r>
              <a:rPr lang="en-AU" sz="1000" dirty="0">
                <a:solidFill>
                  <a:schemeClr val="bg1"/>
                </a:solidFill>
                <a:latin typeface="Interstate" pitchFamily="2" charset="77"/>
              </a:rPr>
              <a:t>Email: </a:t>
            </a:r>
            <a:r>
              <a:rPr lang="en-AU" sz="1000" dirty="0" err="1">
                <a:solidFill>
                  <a:schemeClr val="bg1"/>
                </a:solidFill>
                <a:latin typeface="Interstate" pitchFamily="2" charset="77"/>
              </a:rPr>
              <a:t>wei.liu@uwa.edu.au</a:t>
            </a:r>
            <a:r>
              <a:rPr lang="en-AU" sz="1000" dirty="0">
                <a:solidFill>
                  <a:schemeClr val="bg1"/>
                </a:solidFill>
                <a:latin typeface="Interstate" pitchFamily="2" charset="77"/>
              </a:rPr>
              <a:t>   |   Publications: https://research-</a:t>
            </a:r>
            <a:r>
              <a:rPr lang="en-AU" sz="1000" dirty="0" err="1">
                <a:solidFill>
                  <a:schemeClr val="bg1"/>
                </a:solidFill>
                <a:latin typeface="Interstate" pitchFamily="2" charset="77"/>
              </a:rPr>
              <a:t>repository.uwa.edu.au</a:t>
            </a:r>
            <a:r>
              <a:rPr lang="en-AU" sz="1000" dirty="0">
                <a:solidFill>
                  <a:schemeClr val="bg1"/>
                </a:solidFill>
                <a:latin typeface="Interstate" pitchFamily="2" charset="77"/>
              </a:rPr>
              <a:t>/</a:t>
            </a:r>
            <a:r>
              <a:rPr lang="en-AU" sz="1000" dirty="0" err="1">
                <a:solidFill>
                  <a:schemeClr val="bg1"/>
                </a:solidFill>
                <a:latin typeface="Interstate" pitchFamily="2" charset="77"/>
              </a:rPr>
              <a:t>en</a:t>
            </a:r>
            <a:r>
              <a:rPr lang="en-AU" sz="1000" dirty="0">
                <a:solidFill>
                  <a:schemeClr val="bg1"/>
                </a:solidFill>
                <a:latin typeface="Interstate" pitchFamily="2" charset="77"/>
              </a:rPr>
              <a:t>/persons/</a:t>
            </a:r>
            <a:r>
              <a:rPr lang="en-AU" sz="1000" dirty="0" err="1">
                <a:solidFill>
                  <a:schemeClr val="bg1"/>
                </a:solidFill>
                <a:latin typeface="Interstate" pitchFamily="2" charset="77"/>
              </a:rPr>
              <a:t>wei-liu</a:t>
            </a:r>
            <a:endParaRPr lang="en-AU" sz="1000" dirty="0">
              <a:solidFill>
                <a:schemeClr val="bg1"/>
              </a:solidFill>
              <a:latin typeface="Interstate" pitchFamily="2" charset="77"/>
            </a:endParaRPr>
          </a:p>
          <a:p>
            <a:endParaRPr lang="en-AU" sz="1000" dirty="0">
              <a:solidFill>
                <a:schemeClr val="bg1"/>
              </a:solidFill>
              <a:latin typeface="Interstate" pitchFamily="2" charset="77"/>
            </a:endParaRPr>
          </a:p>
        </p:txBody>
      </p:sp>
      <p:pic>
        <p:nvPicPr>
          <p:cNvPr id="9" name="Picture 8" descr="A picture containing person, indoor, young, posing&#10;&#10;Description automatically generated">
            <a:extLst>
              <a:ext uri="{FF2B5EF4-FFF2-40B4-BE49-F238E27FC236}">
                <a16:creationId xmlns:a16="http://schemas.microsoft.com/office/drawing/2014/main" id="{6A1C2081-ADEB-9A49-8358-5A55B8526F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679" y="1483741"/>
            <a:ext cx="1161740" cy="1152939"/>
          </a:xfrm>
          <a:prstGeom prst="ellipse">
            <a:avLst/>
          </a:prstGeom>
        </p:spPr>
      </p:pic>
      <p:sp>
        <p:nvSpPr>
          <p:cNvPr id="10" name="Text Placeholder 2">
            <a:extLst>
              <a:ext uri="{FF2B5EF4-FFF2-40B4-BE49-F238E27FC236}">
                <a16:creationId xmlns:a16="http://schemas.microsoft.com/office/drawing/2014/main" id="{B9C4F787-EDFB-9341-A7B6-9437376569AC}"/>
              </a:ext>
            </a:extLst>
          </p:cNvPr>
          <p:cNvSpPr txBox="1">
            <a:spLocks/>
          </p:cNvSpPr>
          <p:nvPr/>
        </p:nvSpPr>
        <p:spPr>
          <a:xfrm>
            <a:off x="1605618" y="199626"/>
            <a:ext cx="6509295" cy="44767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latin typeface="Calibri" panose="020F0502020204030204" pitchFamily="34" charset="0"/>
                <a:cs typeface="Calibri" panose="020F0502020204030204" pitchFamily="34" charset="0"/>
              </a:rPr>
              <a:t>Associate Prof. Wei Liu</a:t>
            </a:r>
          </a:p>
        </p:txBody>
      </p:sp>
      <p:sp>
        <p:nvSpPr>
          <p:cNvPr id="12" name="Text Placeholder 1">
            <a:extLst>
              <a:ext uri="{FF2B5EF4-FFF2-40B4-BE49-F238E27FC236}">
                <a16:creationId xmlns:a16="http://schemas.microsoft.com/office/drawing/2014/main" id="{18264E77-9968-C046-A3C6-A39E39606514}"/>
              </a:ext>
            </a:extLst>
          </p:cNvPr>
          <p:cNvSpPr txBox="1">
            <a:spLocks/>
          </p:cNvSpPr>
          <p:nvPr/>
        </p:nvSpPr>
        <p:spPr>
          <a:xfrm>
            <a:off x="1599399" y="518888"/>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b="1" dirty="0">
                <a:solidFill>
                  <a:schemeClr val="accent2"/>
                </a:solidFill>
                <a:latin typeface="Calibri" panose="020F0502020204030204" pitchFamily="34" charset="0"/>
                <a:cs typeface="Calibri" panose="020F0502020204030204" pitchFamily="34" charset="0"/>
              </a:rPr>
              <a:t>Educator</a:t>
            </a:r>
          </a:p>
        </p:txBody>
      </p:sp>
      <p:grpSp>
        <p:nvGrpSpPr>
          <p:cNvPr id="4" name="Group 3">
            <a:extLst>
              <a:ext uri="{FF2B5EF4-FFF2-40B4-BE49-F238E27FC236}">
                <a16:creationId xmlns:a16="http://schemas.microsoft.com/office/drawing/2014/main" id="{0BC05D09-808E-C137-3453-EBA209D71A41}"/>
              </a:ext>
            </a:extLst>
          </p:cNvPr>
          <p:cNvGrpSpPr/>
          <p:nvPr/>
        </p:nvGrpSpPr>
        <p:grpSpPr>
          <a:xfrm>
            <a:off x="66213" y="0"/>
            <a:ext cx="1231900" cy="881529"/>
            <a:chOff x="66213" y="0"/>
            <a:chExt cx="1231900" cy="881529"/>
          </a:xfrm>
        </p:grpSpPr>
        <p:pic>
          <p:nvPicPr>
            <p:cNvPr id="6" name="Picture 5">
              <a:extLst>
                <a:ext uri="{FF2B5EF4-FFF2-40B4-BE49-F238E27FC236}">
                  <a16:creationId xmlns:a16="http://schemas.microsoft.com/office/drawing/2014/main" id="{9406C286-5C3A-5DBB-67FC-839C0489AEDD}"/>
                </a:ext>
              </a:extLst>
            </p:cNvPr>
            <p:cNvPicPr>
              <a:picLocks noChangeAspect="1"/>
            </p:cNvPicPr>
            <p:nvPr/>
          </p:nvPicPr>
          <p:blipFill>
            <a:blip r:embed="rId5"/>
            <a:stretch>
              <a:fillRect/>
            </a:stretch>
          </p:blipFill>
          <p:spPr>
            <a:xfrm>
              <a:off x="66213" y="10620"/>
              <a:ext cx="1231900" cy="800100"/>
            </a:xfrm>
            <a:prstGeom prst="rect">
              <a:avLst/>
            </a:prstGeom>
          </p:spPr>
        </p:pic>
        <p:pic>
          <p:nvPicPr>
            <p:cNvPr id="13" name="Picture 12" descr="CORE-Skills-ICONS-8.png">
              <a:extLst>
                <a:ext uri="{FF2B5EF4-FFF2-40B4-BE49-F238E27FC236}">
                  <a16:creationId xmlns:a16="http://schemas.microsoft.com/office/drawing/2014/main" id="{98CA0383-0B2F-F7A7-991A-CEE08550FD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584" y="0"/>
              <a:ext cx="881529" cy="881529"/>
            </a:xfrm>
            <a:prstGeom prst="rect">
              <a:avLst/>
            </a:prstGeom>
          </p:spPr>
        </p:pic>
      </p:grpSp>
    </p:spTree>
    <p:extLst>
      <p:ext uri="{BB962C8B-B14F-4D97-AF65-F5344CB8AC3E}">
        <p14:creationId xmlns:p14="http://schemas.microsoft.com/office/powerpoint/2010/main" val="746886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b="1" dirty="0">
                <a:solidFill>
                  <a:schemeClr val="tx1"/>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1026" name="Picture 2" descr="Data to Text generation with T5; Building a simple yet advanced NLG model |  by Mathew Alexander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886" y="1168716"/>
            <a:ext cx="3614781" cy="2806069"/>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49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BF8D05A-132B-F647-A7D3-6F6816883B0A}"/>
              </a:ext>
            </a:extLst>
          </p:cNvPr>
          <p:cNvSpPr/>
          <p:nvPr/>
        </p:nvSpPr>
        <p:spPr>
          <a:xfrm>
            <a:off x="0" y="4725582"/>
            <a:ext cx="9144000" cy="42347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A CORE partnership logo (1).png">
            <a:extLst>
              <a:ext uri="{FF2B5EF4-FFF2-40B4-BE49-F238E27FC236}">
                <a16:creationId xmlns:a16="http://schemas.microsoft.com/office/drawing/2014/main" id="{C3052B14-4888-AC41-B35D-6A9C3A4189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1534" y="246162"/>
            <a:ext cx="1049942" cy="423476"/>
          </a:xfrm>
          <a:prstGeom prst="rect">
            <a:avLst/>
          </a:prstGeom>
        </p:spPr>
      </p:pic>
      <p:sp>
        <p:nvSpPr>
          <p:cNvPr id="7" name="Rectangle 6">
            <a:extLst>
              <a:ext uri="{FF2B5EF4-FFF2-40B4-BE49-F238E27FC236}">
                <a16:creationId xmlns:a16="http://schemas.microsoft.com/office/drawing/2014/main" id="{1C931494-C62E-074E-A0B6-0DE68AC4AA6E}"/>
              </a:ext>
            </a:extLst>
          </p:cNvPr>
          <p:cNvSpPr/>
          <p:nvPr/>
        </p:nvSpPr>
        <p:spPr>
          <a:xfrm>
            <a:off x="1605618" y="1418333"/>
            <a:ext cx="6867822" cy="1956946"/>
          </a:xfrm>
          <a:prstGeom prst="rect">
            <a:avLst/>
          </a:prstGeom>
        </p:spPr>
        <p:txBody>
          <a:bodyPr wrap="square">
            <a:spAutoFit/>
          </a:bodyPr>
          <a:lstStyle/>
          <a:p>
            <a:pPr defTabSz="457189">
              <a:spcAft>
                <a:spcPts val="400"/>
              </a:spcAft>
            </a:pPr>
            <a:r>
              <a:rPr lang="en-AU" sz="950" b="1" dirty="0">
                <a:solidFill>
                  <a:srgbClr val="A40F6C"/>
                </a:solidFill>
                <a:latin typeface="Calibri" panose="020F0502020204030204" pitchFamily="34" charset="0"/>
                <a:cs typeface="Calibri" panose="020F0502020204030204" pitchFamily="34" charset="0"/>
              </a:rPr>
              <a:t>PhD Candidate (Technical Language Processing), Department of Computer Science and Software Engineering, The University of Western Australia &amp; Mechanical Engineer</a:t>
            </a:r>
          </a:p>
          <a:p>
            <a:pPr defTabSz="457189">
              <a:spcAft>
                <a:spcPts val="400"/>
              </a:spcAft>
            </a:pPr>
            <a:r>
              <a:rPr lang="en-AU" sz="950" b="1" dirty="0">
                <a:solidFill>
                  <a:prstClr val="black"/>
                </a:solidFill>
                <a:latin typeface="Calibri" panose="020F0502020204030204" pitchFamily="34" charset="0"/>
                <a:cs typeface="Calibri" panose="020F0502020204030204" pitchFamily="34" charset="0"/>
              </a:rPr>
              <a:t>CORE Skills Data Science Springboard Delivery Team</a:t>
            </a:r>
          </a:p>
          <a:p>
            <a:pPr defTabSz="457189">
              <a:spcAft>
                <a:spcPts val="400"/>
              </a:spcAft>
            </a:pPr>
            <a:r>
              <a:rPr lang="en-AU" altLang="en-US" sz="950" dirty="0">
                <a:latin typeface="Calibri" panose="020F0502020204030204" pitchFamily="34" charset="0"/>
                <a:cs typeface="Calibri" panose="020F0502020204030204" pitchFamily="34" charset="0"/>
              </a:rPr>
              <a:t>Tyler Bikaun is a Mechanical Engineer turned PhD candidate at UWA and a scholar with the Mineral Research Institute of Western Australia and ARC Training Centre for Transforming Maintenance through Data Science. His research focuses on the intersection of computer science and industrial engineering, in particular, applying computational techniques to technical texts in the context of industrial maintenance. </a:t>
            </a:r>
          </a:p>
          <a:p>
            <a:pPr defTabSz="457189">
              <a:spcAft>
                <a:spcPts val="400"/>
              </a:spcAft>
            </a:pPr>
            <a:r>
              <a:rPr lang="en-AU" altLang="en-US" sz="950" dirty="0">
                <a:latin typeface="Calibri" panose="020F0502020204030204" pitchFamily="34" charset="0"/>
                <a:cs typeface="Calibri" panose="020F0502020204030204" pitchFamily="34" charset="0"/>
              </a:rPr>
              <a:t>Prior to commencing his PhD, Tyler worked in engineering consulting to the resources and utilities sectors in Western Australia. Here he was involved in asset performance optimisation of rotating equipment and advanced analytics for asset health monitoring applications.</a:t>
            </a:r>
          </a:p>
          <a:p>
            <a:pPr defTabSz="457189">
              <a:spcAft>
                <a:spcPts val="400"/>
              </a:spcAft>
            </a:pPr>
            <a:endParaRPr lang="en-AU" sz="950" b="1" dirty="0">
              <a:solidFill>
                <a:prstClr val="black"/>
              </a:solidFill>
              <a:latin typeface="Calibri" panose="020F0502020204030204" pitchFamily="34" charset="0"/>
              <a:cs typeface="Calibri" panose="020F0502020204030204" pitchFamily="34" charset="0"/>
            </a:endParaRPr>
          </a:p>
          <a:p>
            <a:pPr defTabSz="457189">
              <a:spcAft>
                <a:spcPts val="400"/>
              </a:spcAft>
            </a:pPr>
            <a:r>
              <a:rPr lang="en-AU" sz="950" b="1" dirty="0">
                <a:solidFill>
                  <a:prstClr val="black"/>
                </a:solidFill>
                <a:latin typeface="Calibri" panose="020F0502020204030204" pitchFamily="34" charset="0"/>
                <a:cs typeface="Calibri" panose="020F0502020204030204" pitchFamily="34" charset="0"/>
              </a:rPr>
              <a:t>Program Delivery Day 12 (Special Data Types - Natural Language Processing &amp; Text Mining)</a:t>
            </a:r>
          </a:p>
        </p:txBody>
      </p:sp>
      <p:sp>
        <p:nvSpPr>
          <p:cNvPr id="2" name="Rectangle 1">
            <a:extLst>
              <a:ext uri="{FF2B5EF4-FFF2-40B4-BE49-F238E27FC236}">
                <a16:creationId xmlns:a16="http://schemas.microsoft.com/office/drawing/2014/main" id="{86989B77-612E-5141-9610-96405C94D14C}"/>
              </a:ext>
            </a:extLst>
          </p:cNvPr>
          <p:cNvSpPr/>
          <p:nvPr/>
        </p:nvSpPr>
        <p:spPr>
          <a:xfrm>
            <a:off x="349899" y="4819048"/>
            <a:ext cx="8444204" cy="246221"/>
          </a:xfrm>
          <a:prstGeom prst="rect">
            <a:avLst/>
          </a:prstGeom>
        </p:spPr>
        <p:txBody>
          <a:bodyPr wrap="square">
            <a:spAutoFit/>
          </a:bodyPr>
          <a:lstStyle/>
          <a:p>
            <a:pPr defTabSz="457189"/>
            <a:r>
              <a:rPr lang="en-AU" sz="1000" dirty="0">
                <a:solidFill>
                  <a:prstClr val="white"/>
                </a:solidFill>
                <a:latin typeface="Interstate" pitchFamily="2" charset="77"/>
              </a:rPr>
              <a:t>Email: tyler.bikaun@research.uwa.edu.au    |   LinkedIn: https://www.linkedin.com/in/tyler-bikaun</a:t>
            </a:r>
          </a:p>
        </p:txBody>
      </p:sp>
      <p:sp>
        <p:nvSpPr>
          <p:cNvPr id="10" name="Text Placeholder 2">
            <a:extLst>
              <a:ext uri="{FF2B5EF4-FFF2-40B4-BE49-F238E27FC236}">
                <a16:creationId xmlns:a16="http://schemas.microsoft.com/office/drawing/2014/main" id="{B9C4F787-EDFB-9341-A7B6-9437376569AC}"/>
              </a:ext>
            </a:extLst>
          </p:cNvPr>
          <p:cNvSpPr txBox="1">
            <a:spLocks/>
          </p:cNvSpPr>
          <p:nvPr/>
        </p:nvSpPr>
        <p:spPr>
          <a:xfrm>
            <a:off x="1605619" y="199627"/>
            <a:ext cx="6509295" cy="44767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AU" dirty="0">
                <a:latin typeface="Calibri" panose="020F0502020204030204" pitchFamily="34" charset="0"/>
                <a:cs typeface="Calibri" panose="020F0502020204030204" pitchFamily="34" charset="0"/>
              </a:rPr>
              <a:t>Tyler </a:t>
            </a:r>
            <a:r>
              <a:rPr lang="en-AU" dirty="0" err="1">
                <a:latin typeface="Calibri" panose="020F0502020204030204" pitchFamily="34" charset="0"/>
                <a:cs typeface="Calibri" panose="020F0502020204030204" pitchFamily="34" charset="0"/>
              </a:rPr>
              <a:t>Bikaun</a:t>
            </a:r>
            <a:endParaRPr lang="en-AU" dirty="0">
              <a:latin typeface="Calibri" panose="020F0502020204030204" pitchFamily="34" charset="0"/>
              <a:cs typeface="Calibri" panose="020F0502020204030204" pitchFamily="34" charset="0"/>
            </a:endParaRPr>
          </a:p>
        </p:txBody>
      </p:sp>
      <p:sp>
        <p:nvSpPr>
          <p:cNvPr id="12" name="Text Placeholder 1">
            <a:extLst>
              <a:ext uri="{FF2B5EF4-FFF2-40B4-BE49-F238E27FC236}">
                <a16:creationId xmlns:a16="http://schemas.microsoft.com/office/drawing/2014/main" id="{18264E77-9968-C046-A3C6-A39E39606514}"/>
              </a:ext>
            </a:extLst>
          </p:cNvPr>
          <p:cNvSpPr txBox="1">
            <a:spLocks/>
          </p:cNvSpPr>
          <p:nvPr/>
        </p:nvSpPr>
        <p:spPr>
          <a:xfrm>
            <a:off x="1599399" y="518889"/>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189">
              <a:spcBef>
                <a:spcPts val="0"/>
              </a:spcBef>
              <a:buNone/>
            </a:pPr>
            <a:r>
              <a:rPr lang="en-US" sz="1200" b="1" dirty="0">
                <a:solidFill>
                  <a:srgbClr val="A40F6C"/>
                </a:solidFill>
                <a:latin typeface="Calibri" panose="020F0502020204030204" pitchFamily="34" charset="0"/>
                <a:cs typeface="Calibri" panose="020F0502020204030204" pitchFamily="34" charset="0"/>
              </a:rPr>
              <a:t>Educator</a:t>
            </a:r>
          </a:p>
        </p:txBody>
      </p:sp>
      <p:pic>
        <p:nvPicPr>
          <p:cNvPr id="13" name="Picture 12" descr="A person smiling for the camera&#10;&#10;Description automatically generated with low confidence">
            <a:extLst>
              <a:ext uri="{FF2B5EF4-FFF2-40B4-BE49-F238E27FC236}">
                <a16:creationId xmlns:a16="http://schemas.microsoft.com/office/drawing/2014/main" id="{AF38A2B9-1595-084B-94D3-E23B4D167CC4}"/>
              </a:ext>
            </a:extLst>
          </p:cNvPr>
          <p:cNvPicPr>
            <a:picLocks noChangeAspect="1"/>
          </p:cNvPicPr>
          <p:nvPr/>
        </p:nvPicPr>
        <p:blipFill>
          <a:blip r:embed="rId4"/>
          <a:stretch>
            <a:fillRect/>
          </a:stretch>
        </p:blipFill>
        <p:spPr>
          <a:xfrm>
            <a:off x="456750" y="1472517"/>
            <a:ext cx="1161739" cy="1161739"/>
          </a:xfrm>
          <a:prstGeom prst="ellipse">
            <a:avLst/>
          </a:prstGeom>
        </p:spPr>
      </p:pic>
      <p:grpSp>
        <p:nvGrpSpPr>
          <p:cNvPr id="3" name="Group 2">
            <a:extLst>
              <a:ext uri="{FF2B5EF4-FFF2-40B4-BE49-F238E27FC236}">
                <a16:creationId xmlns:a16="http://schemas.microsoft.com/office/drawing/2014/main" id="{8EF4F213-C796-7E2F-2FDF-602D3022A2E9}"/>
              </a:ext>
            </a:extLst>
          </p:cNvPr>
          <p:cNvGrpSpPr/>
          <p:nvPr/>
        </p:nvGrpSpPr>
        <p:grpSpPr>
          <a:xfrm>
            <a:off x="66213" y="0"/>
            <a:ext cx="1231900" cy="881529"/>
            <a:chOff x="66213" y="0"/>
            <a:chExt cx="1231900" cy="881529"/>
          </a:xfrm>
        </p:grpSpPr>
        <p:pic>
          <p:nvPicPr>
            <p:cNvPr id="4" name="Picture 3">
              <a:extLst>
                <a:ext uri="{FF2B5EF4-FFF2-40B4-BE49-F238E27FC236}">
                  <a16:creationId xmlns:a16="http://schemas.microsoft.com/office/drawing/2014/main" id="{A82A9525-F56A-D85F-68D1-683006B443D4}"/>
                </a:ext>
              </a:extLst>
            </p:cNvPr>
            <p:cNvPicPr>
              <a:picLocks noChangeAspect="1"/>
            </p:cNvPicPr>
            <p:nvPr/>
          </p:nvPicPr>
          <p:blipFill>
            <a:blip r:embed="rId5"/>
            <a:stretch>
              <a:fillRect/>
            </a:stretch>
          </p:blipFill>
          <p:spPr>
            <a:xfrm>
              <a:off x="66213" y="10620"/>
              <a:ext cx="1231900" cy="800100"/>
            </a:xfrm>
            <a:prstGeom prst="rect">
              <a:avLst/>
            </a:prstGeom>
          </p:spPr>
        </p:pic>
        <p:pic>
          <p:nvPicPr>
            <p:cNvPr id="6" name="Picture 5" descr="CORE-Skills-ICONS-8.png">
              <a:extLst>
                <a:ext uri="{FF2B5EF4-FFF2-40B4-BE49-F238E27FC236}">
                  <a16:creationId xmlns:a16="http://schemas.microsoft.com/office/drawing/2014/main" id="{BD32E31F-2B75-5CF9-0A03-4DDA32629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584" y="0"/>
              <a:ext cx="881529" cy="881529"/>
            </a:xfrm>
            <a:prstGeom prst="rect">
              <a:avLst/>
            </a:prstGeom>
          </p:spPr>
        </p:pic>
      </p:grpSp>
    </p:spTree>
    <p:extLst>
      <p:ext uri="{BB962C8B-B14F-4D97-AF65-F5344CB8AC3E}">
        <p14:creationId xmlns:p14="http://schemas.microsoft.com/office/powerpoint/2010/main" val="4227141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b="1" dirty="0">
                <a:solidFill>
                  <a:schemeClr val="tx1"/>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6926" t="34497" r="7068" b="32182"/>
          <a:stretch/>
        </p:blipFill>
        <p:spPr>
          <a:xfrm>
            <a:off x="3790879" y="2085975"/>
            <a:ext cx="4764814" cy="971550"/>
          </a:xfrm>
          <a:prstGeom prst="rect">
            <a:avLst/>
          </a:prstGeom>
          <a:ln w="12700">
            <a:solidFill>
              <a:schemeClr val="bg1">
                <a:lumMod val="75000"/>
              </a:schemeClr>
            </a:solidFill>
          </a:ln>
        </p:spPr>
      </p:pic>
    </p:spTree>
    <p:extLst>
      <p:ext uri="{BB962C8B-B14F-4D97-AF65-F5344CB8AC3E}">
        <p14:creationId xmlns:p14="http://schemas.microsoft.com/office/powerpoint/2010/main" val="108579866"/>
      </p:ext>
    </p:extLst>
  </p:cSld>
  <p:clrMapOvr>
    <a:masterClrMapping/>
  </p:clrMapOvr>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CFA1E245530B4792F09A51240E4736" ma:contentTypeVersion="16" ma:contentTypeDescription="Create a new document." ma:contentTypeScope="" ma:versionID="5e38429137308bef50d1b9b92d510d79">
  <xsd:schema xmlns:xsd="http://www.w3.org/2001/XMLSchema" xmlns:xs="http://www.w3.org/2001/XMLSchema" xmlns:p="http://schemas.microsoft.com/office/2006/metadata/properties" xmlns:ns1="http://schemas.microsoft.com/sharepoint/v3" xmlns:ns3="244c5a6a-7c35-4ee8-8ff9-301907ab7949" xmlns:ns4="41a32816-e591-4039-a2ac-d7daf3be704b" targetNamespace="http://schemas.microsoft.com/office/2006/metadata/properties" ma:root="true" ma:fieldsID="9e2445db5bc43ca7dc205c916601b700" ns1:_="" ns3:_="" ns4:_="">
    <xsd:import namespace="http://schemas.microsoft.com/sharepoint/v3"/>
    <xsd:import namespace="244c5a6a-7c35-4ee8-8ff9-301907ab7949"/>
    <xsd:import namespace="41a32816-e591-4039-a2ac-d7daf3be704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1:_ip_UnifiedCompliancePolicyProperties" minOccurs="0"/>
                <xsd:element ref="ns1:_ip_UnifiedCompliancePolicyUIAc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4c5a6a-7c35-4ee8-8ff9-301907ab79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a32816-e591-4039-a2ac-d7daf3be704b"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68301E-8DFA-4861-9E84-581683E30B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44c5a6a-7c35-4ee8-8ff9-301907ab7949"/>
    <ds:schemaRef ds:uri="41a32816-e591-4039-a2ac-d7daf3be70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23B7FC-7C1E-445C-A5A0-6E265AE0DE8A}">
  <ds:schemaRefs>
    <ds:schemaRef ds:uri="http://purl.org/dc/dcmitype/"/>
    <ds:schemaRef ds:uri="http://schemas.microsoft.com/sharepoint/v3"/>
    <ds:schemaRef ds:uri="http://purl.org/dc/elements/1.1/"/>
    <ds:schemaRef ds:uri="http://schemas.openxmlformats.org/package/2006/metadata/core-properties"/>
    <ds:schemaRef ds:uri="http://www.w3.org/XML/1998/namespace"/>
    <ds:schemaRef ds:uri="http://schemas.microsoft.com/office/infopath/2007/PartnerControls"/>
    <ds:schemaRef ds:uri="http://schemas.microsoft.com/office/2006/documentManagement/types"/>
    <ds:schemaRef ds:uri="41a32816-e591-4039-a2ac-d7daf3be704b"/>
    <ds:schemaRef ds:uri="244c5a6a-7c35-4ee8-8ff9-301907ab7949"/>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B0D8ACDE-8CDD-4435-8AFB-A5B74B5570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41589</TotalTime>
  <Words>5498</Words>
  <Application>Microsoft Office PowerPoint</Application>
  <PresentationFormat>On-screen Show (16:9)</PresentationFormat>
  <Paragraphs>952</Paragraphs>
  <Slides>80</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Arial</vt:lpstr>
      <vt:lpstr>Calibri</vt:lpstr>
      <vt:lpstr>Cambria Math</vt:lpstr>
      <vt:lpstr>Century Gothic</vt:lpstr>
      <vt:lpstr>FontAwesome</vt:lpstr>
      <vt:lpstr>Interstate</vt:lpstr>
      <vt:lpstr>Interstate-Regular</vt:lpstr>
      <vt:lpstr>Nunito</vt:lpstr>
      <vt:lpstr>Segoe UI Emoji</vt:lpstr>
      <vt:lpstr>Wingdings</vt: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Tyler Bikaun</cp:lastModifiedBy>
  <cp:revision>453</cp:revision>
  <dcterms:created xsi:type="dcterms:W3CDTF">2020-01-22T07:55:46Z</dcterms:created>
  <dcterms:modified xsi:type="dcterms:W3CDTF">2022-11-29T23:35:36Z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0x010100FECFA1E245530B4792F09A51240E4736</vt:lpwstr>
  </property>
</Properties>
</file>